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4012" r:id="rId4"/>
    <p:sldMasterId id="2147484026" r:id="rId5"/>
    <p:sldMasterId id="2147484049" r:id="rId6"/>
    <p:sldMasterId id="2147484071" r:id="rId7"/>
    <p:sldMasterId id="2147484088" r:id="rId8"/>
    <p:sldMasterId id="2147484091" r:id="rId9"/>
  </p:sldMasterIdLst>
  <p:notesMasterIdLst>
    <p:notesMasterId r:id="rId54"/>
  </p:notesMasterIdLst>
  <p:handoutMasterIdLst>
    <p:handoutMasterId r:id="rId55"/>
  </p:handoutMasterIdLst>
  <p:sldIdLst>
    <p:sldId id="256"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8" r:id="rId23"/>
    <p:sldId id="359" r:id="rId24"/>
    <p:sldId id="361" r:id="rId25"/>
    <p:sldId id="362" r:id="rId26"/>
    <p:sldId id="363" r:id="rId27"/>
    <p:sldId id="364" r:id="rId28"/>
    <p:sldId id="365" r:id="rId29"/>
    <p:sldId id="366" r:id="rId30"/>
    <p:sldId id="367" r:id="rId31"/>
    <p:sldId id="368" r:id="rId32"/>
    <p:sldId id="369" r:id="rId33"/>
    <p:sldId id="370" r:id="rId34"/>
    <p:sldId id="371" r:id="rId35"/>
    <p:sldId id="391" r:id="rId36"/>
    <p:sldId id="392" r:id="rId37"/>
    <p:sldId id="393" r:id="rId38"/>
    <p:sldId id="396" r:id="rId39"/>
    <p:sldId id="397" r:id="rId40"/>
    <p:sldId id="400" r:id="rId41"/>
    <p:sldId id="373" r:id="rId42"/>
    <p:sldId id="399" r:id="rId43"/>
    <p:sldId id="382" r:id="rId44"/>
    <p:sldId id="383" r:id="rId45"/>
    <p:sldId id="384" r:id="rId46"/>
    <p:sldId id="385" r:id="rId47"/>
    <p:sldId id="401" r:id="rId48"/>
    <p:sldId id="402" r:id="rId49"/>
    <p:sldId id="403" r:id="rId50"/>
    <p:sldId id="390" r:id="rId51"/>
    <p:sldId id="389" r:id="rId52"/>
    <p:sldId id="273" r:id="rId53"/>
  </p:sldIdLst>
  <p:sldSz cx="9906000" cy="6858000" type="A4"/>
  <p:notesSz cx="6896100" cy="10033000"/>
  <p:custDataLst>
    <p:tags r:id="rId56"/>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p15:clr>
            <a:srgbClr val="A4A3A4"/>
          </p15:clr>
        </p15:guide>
        <p15:guide id="2" orient="horz" pos="1117">
          <p15:clr>
            <a:srgbClr val="A4A3A4"/>
          </p15:clr>
        </p15:guide>
        <p15:guide id="3" pos="172">
          <p15:clr>
            <a:srgbClr val="A4A3A4"/>
          </p15:clr>
        </p15:guide>
        <p15:guide id="4" pos="6068">
          <p15:clr>
            <a:srgbClr val="A4A3A4"/>
          </p15:clr>
        </p15:guide>
        <p15:guide id="5" pos="3120">
          <p15:clr>
            <a:srgbClr val="A4A3A4"/>
          </p15:clr>
        </p15:guide>
      </p15:sldGuideLst>
    </p:ext>
    <p:ext uri="{2D200454-40CA-4A62-9FC3-DE9A4176ACB9}">
      <p15:notesGuideLst xmlns:p15="http://schemas.microsoft.com/office/powerpoint/2012/main">
        <p15:guide id="1" orient="horz" pos="3161">
          <p15:clr>
            <a:srgbClr val="A4A3A4"/>
          </p15:clr>
        </p15:guide>
        <p15:guide id="2" pos="217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farnell"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0A0D6"/>
    <a:srgbClr val="5F216F"/>
    <a:srgbClr val="009BD0"/>
    <a:srgbClr val="263147"/>
    <a:srgbClr val="000000"/>
    <a:srgbClr val="A2BFAF"/>
    <a:srgbClr val="ACB7B2"/>
    <a:srgbClr val="AF1C63"/>
    <a:srgbClr val="6A95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9A3DC7-B21B-433E-A3D3-62A31811963A}" v="1" dt="2019-11-26T16:12:29.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83414" autoAdjust="0"/>
  </p:normalViewPr>
  <p:slideViewPr>
    <p:cSldViewPr>
      <p:cViewPr varScale="1">
        <p:scale>
          <a:sx n="56" d="100"/>
          <a:sy n="56" d="100"/>
        </p:scale>
        <p:origin x="1804" y="44"/>
      </p:cViewPr>
      <p:guideLst>
        <p:guide orient="horz" pos="935"/>
        <p:guide orient="horz" pos="1117"/>
        <p:guide pos="172"/>
        <p:guide pos="6068"/>
        <p:guide pos="312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75" d="100"/>
          <a:sy n="75" d="100"/>
        </p:scale>
        <p:origin x="-4134" y="-102"/>
      </p:cViewPr>
      <p:guideLst>
        <p:guide orient="horz" pos="3161"/>
        <p:guide pos="2173"/>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handoutMaster" Target="handoutMasters/handout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notesMaster" Target="notesMasters/notes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sh, Bill" userId="1b92d126-6af4-46b8-9c62-e06a02dbaf54" providerId="ADAL" clId="{7FE81766-19F7-4AF5-9507-E0827130E3C9}"/>
  </pc:docChgLst>
  <pc:docChgLst>
    <pc:chgData name="Grish, Bill" userId="1b92d126-6af4-46b8-9c62-e06a02dbaf54" providerId="ADAL" clId="{690EF3B1-8C52-4F1E-8A42-1AA4FBBF4571}"/>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71C76E-6F29-44AF-9C8A-5D82591188DA}"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1569B88E-4F93-4CA2-A1A6-6498F52A6EFC}">
      <dgm:prSet phldrT="[Text]" custT="1"/>
      <dgm:spPr>
        <a:solidFill>
          <a:schemeClr val="tx2"/>
        </a:solidFill>
      </dgm:spPr>
      <dgm:t>
        <a:bodyPr/>
        <a:lstStyle/>
        <a:p>
          <a:r>
            <a:rPr lang="en-US" sz="1600" b="1" dirty="0" err="1"/>
            <a:t>iConnect</a:t>
          </a:r>
          <a:endParaRPr lang="en-US" sz="1600" b="1" dirty="0"/>
        </a:p>
      </dgm:t>
    </dgm:pt>
    <dgm:pt modelId="{31595225-DDFF-490C-A1E2-5C065E6D695D}" type="parTrans" cxnId="{F6231C58-036A-498E-8CCF-F048F37B9BD7}">
      <dgm:prSet/>
      <dgm:spPr/>
      <dgm:t>
        <a:bodyPr/>
        <a:lstStyle/>
        <a:p>
          <a:endParaRPr lang="en-US" b="1"/>
        </a:p>
      </dgm:t>
    </dgm:pt>
    <dgm:pt modelId="{929D08A8-5934-40BD-A3D2-D4275BC24410}" type="sibTrans" cxnId="{F6231C58-036A-498E-8CCF-F048F37B9BD7}">
      <dgm:prSet/>
      <dgm:spPr/>
      <dgm:t>
        <a:bodyPr/>
        <a:lstStyle/>
        <a:p>
          <a:endParaRPr lang="en-US" b="1"/>
        </a:p>
      </dgm:t>
    </dgm:pt>
    <dgm:pt modelId="{B103D04A-5B51-45D8-859F-F8CB3CD52D0D}">
      <dgm:prSet phldrT="[Text]"/>
      <dgm:spPr/>
      <dgm:t>
        <a:bodyPr/>
        <a:lstStyle/>
        <a:p>
          <a:r>
            <a:rPr lang="en-US" b="1" dirty="0"/>
            <a:t>Clarity </a:t>
          </a:r>
        </a:p>
        <a:p>
          <a:r>
            <a:rPr lang="en-US" b="1" dirty="0"/>
            <a:t>Time-Sheets</a:t>
          </a:r>
        </a:p>
      </dgm:t>
    </dgm:pt>
    <dgm:pt modelId="{0242D273-F1EA-4D91-A24E-1C8FB934F2D7}" type="parTrans" cxnId="{46710092-E3D3-4A0B-A2F6-1E658A67E9F7}">
      <dgm:prSet/>
      <dgm:spPr>
        <a:ln>
          <a:solidFill>
            <a:schemeClr val="tx2"/>
          </a:solidFill>
        </a:ln>
      </dgm:spPr>
      <dgm:t>
        <a:bodyPr/>
        <a:lstStyle/>
        <a:p>
          <a:endParaRPr lang="en-US" b="1" dirty="0"/>
        </a:p>
      </dgm:t>
    </dgm:pt>
    <dgm:pt modelId="{6E658643-30A5-45A5-BA5D-F9F9B6E743D6}" type="sibTrans" cxnId="{46710092-E3D3-4A0B-A2F6-1E658A67E9F7}">
      <dgm:prSet/>
      <dgm:spPr/>
      <dgm:t>
        <a:bodyPr/>
        <a:lstStyle/>
        <a:p>
          <a:endParaRPr lang="en-US" b="1"/>
        </a:p>
      </dgm:t>
    </dgm:pt>
    <dgm:pt modelId="{790F69C4-A929-4BC9-9159-CEFCB1450ABC}">
      <dgm:prSet phldrT="[Text]"/>
      <dgm:spPr/>
      <dgm:t>
        <a:bodyPr/>
        <a:lstStyle/>
        <a:p>
          <a:r>
            <a:rPr lang="en-US" b="1" dirty="0"/>
            <a:t>Egencia</a:t>
          </a:r>
        </a:p>
      </dgm:t>
    </dgm:pt>
    <dgm:pt modelId="{64970292-AD2B-4647-8E56-1549EB6D39EC}" type="parTrans" cxnId="{D0266A68-3324-482F-B1C8-84BB5C483947}">
      <dgm:prSet/>
      <dgm:spPr>
        <a:ln>
          <a:solidFill>
            <a:schemeClr val="tx2"/>
          </a:solidFill>
        </a:ln>
      </dgm:spPr>
      <dgm:t>
        <a:bodyPr/>
        <a:lstStyle/>
        <a:p>
          <a:endParaRPr lang="en-US" b="1" dirty="0"/>
        </a:p>
      </dgm:t>
    </dgm:pt>
    <dgm:pt modelId="{89301F19-9A49-4C69-89FD-86F3C4BFD1D6}" type="sibTrans" cxnId="{D0266A68-3324-482F-B1C8-84BB5C483947}">
      <dgm:prSet/>
      <dgm:spPr/>
      <dgm:t>
        <a:bodyPr/>
        <a:lstStyle/>
        <a:p>
          <a:endParaRPr lang="en-US" b="1"/>
        </a:p>
      </dgm:t>
    </dgm:pt>
    <dgm:pt modelId="{285806F4-46A7-4452-BBDF-F24D95B752A8}">
      <dgm:prSet phldrT="[Text]"/>
      <dgm:spPr/>
      <dgm:t>
        <a:bodyPr/>
        <a:lstStyle/>
        <a:p>
          <a:r>
            <a:rPr lang="en-US" b="1" dirty="0"/>
            <a:t>FS SBU Talent Page</a:t>
          </a:r>
        </a:p>
      </dgm:t>
    </dgm:pt>
    <dgm:pt modelId="{F1235851-5FFA-464B-A157-9D13D11C1416}" type="parTrans" cxnId="{337AB890-615D-4318-AB7F-42EF84BCF6E9}">
      <dgm:prSet/>
      <dgm:spPr>
        <a:ln>
          <a:solidFill>
            <a:schemeClr val="tx2"/>
          </a:solidFill>
        </a:ln>
      </dgm:spPr>
      <dgm:t>
        <a:bodyPr/>
        <a:lstStyle/>
        <a:p>
          <a:endParaRPr lang="en-US" b="1" dirty="0"/>
        </a:p>
      </dgm:t>
    </dgm:pt>
    <dgm:pt modelId="{2E361CD3-BF51-44C6-8886-F83B9B30036E}" type="sibTrans" cxnId="{337AB890-615D-4318-AB7F-42EF84BCF6E9}">
      <dgm:prSet/>
      <dgm:spPr/>
      <dgm:t>
        <a:bodyPr/>
        <a:lstStyle/>
        <a:p>
          <a:endParaRPr lang="en-US" b="1"/>
        </a:p>
      </dgm:t>
    </dgm:pt>
    <dgm:pt modelId="{C96ED7AC-C708-4A47-995C-5F89281309C5}">
      <dgm:prSet phldrT="[Text]"/>
      <dgm:spPr/>
      <dgm:t>
        <a:bodyPr/>
        <a:lstStyle/>
        <a:p>
          <a:r>
            <a:rPr lang="en-US" b="1" dirty="0"/>
            <a:t>Leave Management System</a:t>
          </a:r>
        </a:p>
      </dgm:t>
    </dgm:pt>
    <dgm:pt modelId="{7419F5D3-FA74-48A0-8BBD-AFBD6474DD36}" type="parTrans" cxnId="{104D562B-DA4F-4F2B-9816-9031BE7DB58F}">
      <dgm:prSet/>
      <dgm:spPr>
        <a:ln>
          <a:solidFill>
            <a:schemeClr val="tx2"/>
          </a:solidFill>
        </a:ln>
      </dgm:spPr>
      <dgm:t>
        <a:bodyPr/>
        <a:lstStyle/>
        <a:p>
          <a:endParaRPr lang="en-US" b="1" dirty="0"/>
        </a:p>
      </dgm:t>
    </dgm:pt>
    <dgm:pt modelId="{B252C002-9F39-4D60-94D9-BF152394BB7C}" type="sibTrans" cxnId="{104D562B-DA4F-4F2B-9816-9031BE7DB58F}">
      <dgm:prSet/>
      <dgm:spPr/>
      <dgm:t>
        <a:bodyPr/>
        <a:lstStyle/>
        <a:p>
          <a:endParaRPr lang="en-US" b="1"/>
        </a:p>
      </dgm:t>
    </dgm:pt>
    <dgm:pt modelId="{81B41276-619D-4C48-A80E-7D7752F488D4}">
      <dgm:prSet phldrT="[Text]"/>
      <dgm:spPr/>
      <dgm:t>
        <a:bodyPr/>
        <a:lstStyle/>
        <a:p>
          <a:r>
            <a:rPr lang="en-US" b="1" dirty="0"/>
            <a:t>Knowledge Management</a:t>
          </a:r>
        </a:p>
      </dgm:t>
    </dgm:pt>
    <dgm:pt modelId="{819D4843-3F8C-4226-A322-B3A49D2EEAC8}" type="parTrans" cxnId="{CB425097-1C89-4A25-B808-FCE75C51F7FC}">
      <dgm:prSet/>
      <dgm:spPr>
        <a:ln>
          <a:solidFill>
            <a:schemeClr val="tx2"/>
          </a:solidFill>
        </a:ln>
      </dgm:spPr>
      <dgm:t>
        <a:bodyPr/>
        <a:lstStyle/>
        <a:p>
          <a:endParaRPr lang="en-US" b="1" dirty="0"/>
        </a:p>
      </dgm:t>
    </dgm:pt>
    <dgm:pt modelId="{16D1ACE4-EC87-40FC-A8A0-8172474D24C9}" type="sibTrans" cxnId="{CB425097-1C89-4A25-B808-FCE75C51F7FC}">
      <dgm:prSet/>
      <dgm:spPr/>
      <dgm:t>
        <a:bodyPr/>
        <a:lstStyle/>
        <a:p>
          <a:endParaRPr lang="en-US" b="1"/>
        </a:p>
      </dgm:t>
    </dgm:pt>
    <dgm:pt modelId="{DDFE6CB9-D42E-4ADA-9BBB-D2C335D594EF}">
      <dgm:prSet phldrT="[Text]"/>
      <dgm:spPr/>
      <dgm:t>
        <a:bodyPr/>
        <a:lstStyle/>
        <a:p>
          <a:r>
            <a:rPr lang="en-US" b="1" dirty="0"/>
            <a:t>IT Help Desk</a:t>
          </a:r>
        </a:p>
      </dgm:t>
    </dgm:pt>
    <dgm:pt modelId="{C5AD25C5-9627-48B2-BD62-60FF7ECAC555}" type="parTrans" cxnId="{3D843962-DEC7-4148-BED9-9F8AD0335904}">
      <dgm:prSet/>
      <dgm:spPr>
        <a:ln>
          <a:solidFill>
            <a:schemeClr val="tx2"/>
          </a:solidFill>
        </a:ln>
      </dgm:spPr>
      <dgm:t>
        <a:bodyPr/>
        <a:lstStyle/>
        <a:p>
          <a:endParaRPr lang="en-US" b="1" dirty="0"/>
        </a:p>
      </dgm:t>
    </dgm:pt>
    <dgm:pt modelId="{0839897C-5E3A-42CA-AD38-14F358027CCF}" type="sibTrans" cxnId="{3D843962-DEC7-4148-BED9-9F8AD0335904}">
      <dgm:prSet/>
      <dgm:spPr/>
      <dgm:t>
        <a:bodyPr/>
        <a:lstStyle/>
        <a:p>
          <a:endParaRPr lang="en-US" b="1"/>
        </a:p>
      </dgm:t>
    </dgm:pt>
    <dgm:pt modelId="{7090231D-2F89-4238-BD3E-855242F0D7DD}" type="pres">
      <dgm:prSet presAssocID="{9271C76E-6F29-44AF-9C8A-5D82591188DA}" presName="cycle" presStyleCnt="0">
        <dgm:presLayoutVars>
          <dgm:chMax val="1"/>
          <dgm:dir/>
          <dgm:animLvl val="ctr"/>
          <dgm:resizeHandles val="exact"/>
        </dgm:presLayoutVars>
      </dgm:prSet>
      <dgm:spPr/>
    </dgm:pt>
    <dgm:pt modelId="{C2C0CBA5-306C-4F72-9466-46E529E92ED1}" type="pres">
      <dgm:prSet presAssocID="{1569B88E-4F93-4CA2-A1A6-6498F52A6EFC}" presName="centerShape" presStyleLbl="node0" presStyleIdx="0" presStyleCnt="1" custScaleX="124533" custScaleY="124532"/>
      <dgm:spPr/>
    </dgm:pt>
    <dgm:pt modelId="{AC97C551-F1C1-4529-B7C9-58EFC82326D3}" type="pres">
      <dgm:prSet presAssocID="{0242D273-F1EA-4D91-A24E-1C8FB934F2D7}" presName="Name9" presStyleLbl="parChTrans1D2" presStyleIdx="0" presStyleCnt="6"/>
      <dgm:spPr/>
    </dgm:pt>
    <dgm:pt modelId="{619734AB-6FAA-4E0A-92A6-CF2B47E6E858}" type="pres">
      <dgm:prSet presAssocID="{0242D273-F1EA-4D91-A24E-1C8FB934F2D7}" presName="connTx" presStyleLbl="parChTrans1D2" presStyleIdx="0" presStyleCnt="6"/>
      <dgm:spPr/>
    </dgm:pt>
    <dgm:pt modelId="{703BAD75-EFA5-4BF8-B68B-CE9702C4F986}" type="pres">
      <dgm:prSet presAssocID="{B103D04A-5B51-45D8-859F-F8CB3CD52D0D}" presName="node" presStyleLbl="node1" presStyleIdx="0" presStyleCnt="6" custScaleX="87729" custScaleY="87729">
        <dgm:presLayoutVars>
          <dgm:bulletEnabled val="1"/>
        </dgm:presLayoutVars>
      </dgm:prSet>
      <dgm:spPr/>
    </dgm:pt>
    <dgm:pt modelId="{3C89A03A-0383-478A-AEB6-AA1255467968}" type="pres">
      <dgm:prSet presAssocID="{64970292-AD2B-4647-8E56-1549EB6D39EC}" presName="Name9" presStyleLbl="parChTrans1D2" presStyleIdx="1" presStyleCnt="6"/>
      <dgm:spPr/>
    </dgm:pt>
    <dgm:pt modelId="{B87D9B34-541A-43A0-B7CF-60F9BC43A160}" type="pres">
      <dgm:prSet presAssocID="{64970292-AD2B-4647-8E56-1549EB6D39EC}" presName="connTx" presStyleLbl="parChTrans1D2" presStyleIdx="1" presStyleCnt="6"/>
      <dgm:spPr/>
    </dgm:pt>
    <dgm:pt modelId="{E66275B7-25E5-479D-B593-B7FE6009BED7}" type="pres">
      <dgm:prSet presAssocID="{790F69C4-A929-4BC9-9159-CEFCB1450ABC}" presName="node" presStyleLbl="node1" presStyleIdx="1" presStyleCnt="6" custScaleX="87729" custScaleY="87729">
        <dgm:presLayoutVars>
          <dgm:bulletEnabled val="1"/>
        </dgm:presLayoutVars>
      </dgm:prSet>
      <dgm:spPr/>
    </dgm:pt>
    <dgm:pt modelId="{EC086FE8-7FA2-42D9-93BD-4009E62CD518}" type="pres">
      <dgm:prSet presAssocID="{7419F5D3-FA74-48A0-8BBD-AFBD6474DD36}" presName="Name9" presStyleLbl="parChTrans1D2" presStyleIdx="2" presStyleCnt="6"/>
      <dgm:spPr/>
    </dgm:pt>
    <dgm:pt modelId="{8E7CE93B-2822-4A8B-8D2D-5CDF85BE607E}" type="pres">
      <dgm:prSet presAssocID="{7419F5D3-FA74-48A0-8BBD-AFBD6474DD36}" presName="connTx" presStyleLbl="parChTrans1D2" presStyleIdx="2" presStyleCnt="6"/>
      <dgm:spPr/>
    </dgm:pt>
    <dgm:pt modelId="{37E7D0FB-4897-43D3-AEED-C979D3C4F50B}" type="pres">
      <dgm:prSet presAssocID="{C96ED7AC-C708-4A47-995C-5F89281309C5}" presName="node" presStyleLbl="node1" presStyleIdx="2" presStyleCnt="6" custScaleX="87729" custScaleY="87729">
        <dgm:presLayoutVars>
          <dgm:bulletEnabled val="1"/>
        </dgm:presLayoutVars>
      </dgm:prSet>
      <dgm:spPr/>
    </dgm:pt>
    <dgm:pt modelId="{3F668537-4486-4C04-8786-4B3B551109D8}" type="pres">
      <dgm:prSet presAssocID="{F1235851-5FFA-464B-A157-9D13D11C1416}" presName="Name9" presStyleLbl="parChTrans1D2" presStyleIdx="3" presStyleCnt="6"/>
      <dgm:spPr/>
    </dgm:pt>
    <dgm:pt modelId="{7E922653-54F4-4835-8368-120AD80578E9}" type="pres">
      <dgm:prSet presAssocID="{F1235851-5FFA-464B-A157-9D13D11C1416}" presName="connTx" presStyleLbl="parChTrans1D2" presStyleIdx="3" presStyleCnt="6"/>
      <dgm:spPr/>
    </dgm:pt>
    <dgm:pt modelId="{8DE75BC6-448C-49DD-97C3-F977CE5FFD93}" type="pres">
      <dgm:prSet presAssocID="{285806F4-46A7-4452-BBDF-F24D95B752A8}" presName="node" presStyleLbl="node1" presStyleIdx="3" presStyleCnt="6" custScaleX="87729" custScaleY="87729">
        <dgm:presLayoutVars>
          <dgm:bulletEnabled val="1"/>
        </dgm:presLayoutVars>
      </dgm:prSet>
      <dgm:spPr/>
    </dgm:pt>
    <dgm:pt modelId="{B52037B5-173A-4531-A2C7-C4D3B300719C}" type="pres">
      <dgm:prSet presAssocID="{C5AD25C5-9627-48B2-BD62-60FF7ECAC555}" presName="Name9" presStyleLbl="parChTrans1D2" presStyleIdx="4" presStyleCnt="6"/>
      <dgm:spPr/>
    </dgm:pt>
    <dgm:pt modelId="{A014C3F3-CBE9-4525-9577-01C7E0BACF22}" type="pres">
      <dgm:prSet presAssocID="{C5AD25C5-9627-48B2-BD62-60FF7ECAC555}" presName="connTx" presStyleLbl="parChTrans1D2" presStyleIdx="4" presStyleCnt="6"/>
      <dgm:spPr/>
    </dgm:pt>
    <dgm:pt modelId="{2D06CB04-5AFD-482D-A391-BF4FDADC5DAE}" type="pres">
      <dgm:prSet presAssocID="{DDFE6CB9-D42E-4ADA-9BBB-D2C335D594EF}" presName="node" presStyleLbl="node1" presStyleIdx="4" presStyleCnt="6" custRadScaleRad="104636" custRadScaleInc="4851">
        <dgm:presLayoutVars>
          <dgm:bulletEnabled val="1"/>
        </dgm:presLayoutVars>
      </dgm:prSet>
      <dgm:spPr/>
    </dgm:pt>
    <dgm:pt modelId="{67FC95F7-C150-4D5D-BEB3-DA1450288412}" type="pres">
      <dgm:prSet presAssocID="{819D4843-3F8C-4226-A322-B3A49D2EEAC8}" presName="Name9" presStyleLbl="parChTrans1D2" presStyleIdx="5" presStyleCnt="6"/>
      <dgm:spPr/>
    </dgm:pt>
    <dgm:pt modelId="{B573EF6F-6DEB-408E-A340-AE83C4A208D8}" type="pres">
      <dgm:prSet presAssocID="{819D4843-3F8C-4226-A322-B3A49D2EEAC8}" presName="connTx" presStyleLbl="parChTrans1D2" presStyleIdx="5" presStyleCnt="6"/>
      <dgm:spPr/>
    </dgm:pt>
    <dgm:pt modelId="{1DBFC2CD-D2C5-44EA-A7B0-2E75AAABA17C}" type="pres">
      <dgm:prSet presAssocID="{81B41276-619D-4C48-A80E-7D7752F488D4}" presName="node" presStyleLbl="node1" presStyleIdx="5" presStyleCnt="6">
        <dgm:presLayoutVars>
          <dgm:bulletEnabled val="1"/>
        </dgm:presLayoutVars>
      </dgm:prSet>
      <dgm:spPr/>
    </dgm:pt>
  </dgm:ptLst>
  <dgm:cxnLst>
    <dgm:cxn modelId="{104D562B-DA4F-4F2B-9816-9031BE7DB58F}" srcId="{1569B88E-4F93-4CA2-A1A6-6498F52A6EFC}" destId="{C96ED7AC-C708-4A47-995C-5F89281309C5}" srcOrd="2" destOrd="0" parTransId="{7419F5D3-FA74-48A0-8BBD-AFBD6474DD36}" sibTransId="{B252C002-9F39-4D60-94D9-BF152394BB7C}"/>
    <dgm:cxn modelId="{5AF10534-2D3F-407C-B556-728EEA901FE3}" type="presOf" srcId="{819D4843-3F8C-4226-A322-B3A49D2EEAC8}" destId="{67FC95F7-C150-4D5D-BEB3-DA1450288412}" srcOrd="0" destOrd="0" presId="urn:microsoft.com/office/officeart/2005/8/layout/radial1"/>
    <dgm:cxn modelId="{58BFB136-9E49-436A-B3E2-37A3B4D0E091}" type="presOf" srcId="{C96ED7AC-C708-4A47-995C-5F89281309C5}" destId="{37E7D0FB-4897-43D3-AEED-C979D3C4F50B}" srcOrd="0" destOrd="0" presId="urn:microsoft.com/office/officeart/2005/8/layout/radial1"/>
    <dgm:cxn modelId="{3D843962-DEC7-4148-BED9-9F8AD0335904}" srcId="{1569B88E-4F93-4CA2-A1A6-6498F52A6EFC}" destId="{DDFE6CB9-D42E-4ADA-9BBB-D2C335D594EF}" srcOrd="4" destOrd="0" parTransId="{C5AD25C5-9627-48B2-BD62-60FF7ECAC555}" sibTransId="{0839897C-5E3A-42CA-AD38-14F358027CCF}"/>
    <dgm:cxn modelId="{B3077445-4E0D-4A90-A0BF-2809E7D20353}" type="presOf" srcId="{64970292-AD2B-4647-8E56-1549EB6D39EC}" destId="{B87D9B34-541A-43A0-B7CF-60F9BC43A160}" srcOrd="1" destOrd="0" presId="urn:microsoft.com/office/officeart/2005/8/layout/radial1"/>
    <dgm:cxn modelId="{D0266A68-3324-482F-B1C8-84BB5C483947}" srcId="{1569B88E-4F93-4CA2-A1A6-6498F52A6EFC}" destId="{790F69C4-A929-4BC9-9159-CEFCB1450ABC}" srcOrd="1" destOrd="0" parTransId="{64970292-AD2B-4647-8E56-1549EB6D39EC}" sibTransId="{89301F19-9A49-4C69-89FD-86F3C4BFD1D6}"/>
    <dgm:cxn modelId="{6273124C-E176-4B42-983C-4DBC31970341}" type="presOf" srcId="{0242D273-F1EA-4D91-A24E-1C8FB934F2D7}" destId="{619734AB-6FAA-4E0A-92A6-CF2B47E6E858}" srcOrd="1" destOrd="0" presId="urn:microsoft.com/office/officeart/2005/8/layout/radial1"/>
    <dgm:cxn modelId="{6020A170-1111-4788-A0AA-C8CFD51E99E8}" type="presOf" srcId="{DDFE6CB9-D42E-4ADA-9BBB-D2C335D594EF}" destId="{2D06CB04-5AFD-482D-A391-BF4FDADC5DAE}" srcOrd="0" destOrd="0" presId="urn:microsoft.com/office/officeart/2005/8/layout/radial1"/>
    <dgm:cxn modelId="{D8BF6E77-22CD-41F4-B73E-913086637382}" type="presOf" srcId="{285806F4-46A7-4452-BBDF-F24D95B752A8}" destId="{8DE75BC6-448C-49DD-97C3-F977CE5FFD93}" srcOrd="0" destOrd="0" presId="urn:microsoft.com/office/officeart/2005/8/layout/radial1"/>
    <dgm:cxn modelId="{F6231C58-036A-498E-8CCF-F048F37B9BD7}" srcId="{9271C76E-6F29-44AF-9C8A-5D82591188DA}" destId="{1569B88E-4F93-4CA2-A1A6-6498F52A6EFC}" srcOrd="0" destOrd="0" parTransId="{31595225-DDFF-490C-A1E2-5C065E6D695D}" sibTransId="{929D08A8-5934-40BD-A3D2-D4275BC24410}"/>
    <dgm:cxn modelId="{8C3CFC78-AD4D-4AFD-8526-97F423A6FE06}" type="presOf" srcId="{7419F5D3-FA74-48A0-8BBD-AFBD6474DD36}" destId="{8E7CE93B-2822-4A8B-8D2D-5CDF85BE607E}" srcOrd="1" destOrd="0" presId="urn:microsoft.com/office/officeart/2005/8/layout/radial1"/>
    <dgm:cxn modelId="{D275D981-2F1B-4502-BD53-F385268DCD75}" type="presOf" srcId="{0242D273-F1EA-4D91-A24E-1C8FB934F2D7}" destId="{AC97C551-F1C1-4529-B7C9-58EFC82326D3}" srcOrd="0" destOrd="0" presId="urn:microsoft.com/office/officeart/2005/8/layout/radial1"/>
    <dgm:cxn modelId="{EB2E1E82-EEF0-4A35-AE5C-C862481A984E}" type="presOf" srcId="{B103D04A-5B51-45D8-859F-F8CB3CD52D0D}" destId="{703BAD75-EFA5-4BF8-B68B-CE9702C4F986}" srcOrd="0" destOrd="0" presId="urn:microsoft.com/office/officeart/2005/8/layout/radial1"/>
    <dgm:cxn modelId="{3332068E-467B-4BC4-B05C-1507530770C7}" type="presOf" srcId="{819D4843-3F8C-4226-A322-B3A49D2EEAC8}" destId="{B573EF6F-6DEB-408E-A340-AE83C4A208D8}" srcOrd="1" destOrd="0" presId="urn:microsoft.com/office/officeart/2005/8/layout/radial1"/>
    <dgm:cxn modelId="{337AB890-615D-4318-AB7F-42EF84BCF6E9}" srcId="{1569B88E-4F93-4CA2-A1A6-6498F52A6EFC}" destId="{285806F4-46A7-4452-BBDF-F24D95B752A8}" srcOrd="3" destOrd="0" parTransId="{F1235851-5FFA-464B-A157-9D13D11C1416}" sibTransId="{2E361CD3-BF51-44C6-8886-F83B9B30036E}"/>
    <dgm:cxn modelId="{46710092-E3D3-4A0B-A2F6-1E658A67E9F7}" srcId="{1569B88E-4F93-4CA2-A1A6-6498F52A6EFC}" destId="{B103D04A-5B51-45D8-859F-F8CB3CD52D0D}" srcOrd="0" destOrd="0" parTransId="{0242D273-F1EA-4D91-A24E-1C8FB934F2D7}" sibTransId="{6E658643-30A5-45A5-BA5D-F9F9B6E743D6}"/>
    <dgm:cxn modelId="{CB425097-1C89-4A25-B808-FCE75C51F7FC}" srcId="{1569B88E-4F93-4CA2-A1A6-6498F52A6EFC}" destId="{81B41276-619D-4C48-A80E-7D7752F488D4}" srcOrd="5" destOrd="0" parTransId="{819D4843-3F8C-4226-A322-B3A49D2EEAC8}" sibTransId="{16D1ACE4-EC87-40FC-A8A0-8172474D24C9}"/>
    <dgm:cxn modelId="{B2924AAF-88D3-4047-BE72-94808EAED47D}" type="presOf" srcId="{7419F5D3-FA74-48A0-8BBD-AFBD6474DD36}" destId="{EC086FE8-7FA2-42D9-93BD-4009E62CD518}" srcOrd="0" destOrd="0" presId="urn:microsoft.com/office/officeart/2005/8/layout/radial1"/>
    <dgm:cxn modelId="{4BB380B7-31DB-47A7-A6CC-45B70E325475}" type="presOf" srcId="{F1235851-5FFA-464B-A157-9D13D11C1416}" destId="{7E922653-54F4-4835-8368-120AD80578E9}" srcOrd="1" destOrd="0" presId="urn:microsoft.com/office/officeart/2005/8/layout/radial1"/>
    <dgm:cxn modelId="{975CDABA-5567-4DC3-B9F3-E1F7E0CCC2D2}" type="presOf" srcId="{1569B88E-4F93-4CA2-A1A6-6498F52A6EFC}" destId="{C2C0CBA5-306C-4F72-9466-46E529E92ED1}" srcOrd="0" destOrd="0" presId="urn:microsoft.com/office/officeart/2005/8/layout/radial1"/>
    <dgm:cxn modelId="{8813E3C0-7745-4CD7-B390-F44058F23C4C}" type="presOf" srcId="{9271C76E-6F29-44AF-9C8A-5D82591188DA}" destId="{7090231D-2F89-4238-BD3E-855242F0D7DD}" srcOrd="0" destOrd="0" presId="urn:microsoft.com/office/officeart/2005/8/layout/radial1"/>
    <dgm:cxn modelId="{8C76FEC1-9AA1-4C49-9582-9DC705DF123D}" type="presOf" srcId="{64970292-AD2B-4647-8E56-1549EB6D39EC}" destId="{3C89A03A-0383-478A-AEB6-AA1255467968}" srcOrd="0" destOrd="0" presId="urn:microsoft.com/office/officeart/2005/8/layout/radial1"/>
    <dgm:cxn modelId="{8FD3E3CB-3D72-4C4D-9A29-9C59D917C4B4}" type="presOf" srcId="{C5AD25C5-9627-48B2-BD62-60FF7ECAC555}" destId="{B52037B5-173A-4531-A2C7-C4D3B300719C}" srcOrd="0" destOrd="0" presId="urn:microsoft.com/office/officeart/2005/8/layout/radial1"/>
    <dgm:cxn modelId="{838C8DCC-013F-47FC-B55F-AAA10F8F4FAD}" type="presOf" srcId="{C5AD25C5-9627-48B2-BD62-60FF7ECAC555}" destId="{A014C3F3-CBE9-4525-9577-01C7E0BACF22}" srcOrd="1" destOrd="0" presId="urn:microsoft.com/office/officeart/2005/8/layout/radial1"/>
    <dgm:cxn modelId="{3233DDE3-2674-4F0C-8A8B-18A683116F01}" type="presOf" srcId="{F1235851-5FFA-464B-A157-9D13D11C1416}" destId="{3F668537-4486-4C04-8786-4B3B551109D8}" srcOrd="0" destOrd="0" presId="urn:microsoft.com/office/officeart/2005/8/layout/radial1"/>
    <dgm:cxn modelId="{6E8026E9-C86F-4FCB-9EF3-3845CE1D6CA8}" type="presOf" srcId="{790F69C4-A929-4BC9-9159-CEFCB1450ABC}" destId="{E66275B7-25E5-479D-B593-B7FE6009BED7}" srcOrd="0" destOrd="0" presId="urn:microsoft.com/office/officeart/2005/8/layout/radial1"/>
    <dgm:cxn modelId="{181991F3-24EF-441D-BF36-69BF18BD52D6}" type="presOf" srcId="{81B41276-619D-4C48-A80E-7D7752F488D4}" destId="{1DBFC2CD-D2C5-44EA-A7B0-2E75AAABA17C}" srcOrd="0" destOrd="0" presId="urn:microsoft.com/office/officeart/2005/8/layout/radial1"/>
    <dgm:cxn modelId="{60D7376A-C965-4037-9594-0A9992C0CF3D}" type="presParOf" srcId="{7090231D-2F89-4238-BD3E-855242F0D7DD}" destId="{C2C0CBA5-306C-4F72-9466-46E529E92ED1}" srcOrd="0" destOrd="0" presId="urn:microsoft.com/office/officeart/2005/8/layout/radial1"/>
    <dgm:cxn modelId="{9B162F77-DD27-4B79-9DFB-251F4503307C}" type="presParOf" srcId="{7090231D-2F89-4238-BD3E-855242F0D7DD}" destId="{AC97C551-F1C1-4529-B7C9-58EFC82326D3}" srcOrd="1" destOrd="0" presId="urn:microsoft.com/office/officeart/2005/8/layout/radial1"/>
    <dgm:cxn modelId="{01439EE1-608D-4425-BAE5-514164781284}" type="presParOf" srcId="{AC97C551-F1C1-4529-B7C9-58EFC82326D3}" destId="{619734AB-6FAA-4E0A-92A6-CF2B47E6E858}" srcOrd="0" destOrd="0" presId="urn:microsoft.com/office/officeart/2005/8/layout/radial1"/>
    <dgm:cxn modelId="{35C63E2A-5C23-4A00-B486-D3B2227C496B}" type="presParOf" srcId="{7090231D-2F89-4238-BD3E-855242F0D7DD}" destId="{703BAD75-EFA5-4BF8-B68B-CE9702C4F986}" srcOrd="2" destOrd="0" presId="urn:microsoft.com/office/officeart/2005/8/layout/radial1"/>
    <dgm:cxn modelId="{7E0D0C89-34A5-4798-BCF1-44E383F73B67}" type="presParOf" srcId="{7090231D-2F89-4238-BD3E-855242F0D7DD}" destId="{3C89A03A-0383-478A-AEB6-AA1255467968}" srcOrd="3" destOrd="0" presId="urn:microsoft.com/office/officeart/2005/8/layout/radial1"/>
    <dgm:cxn modelId="{42FADF0E-AEBE-4781-B2F7-540628051E6E}" type="presParOf" srcId="{3C89A03A-0383-478A-AEB6-AA1255467968}" destId="{B87D9B34-541A-43A0-B7CF-60F9BC43A160}" srcOrd="0" destOrd="0" presId="urn:microsoft.com/office/officeart/2005/8/layout/radial1"/>
    <dgm:cxn modelId="{DC030482-A3CC-41F9-BB74-937B4809FA64}" type="presParOf" srcId="{7090231D-2F89-4238-BD3E-855242F0D7DD}" destId="{E66275B7-25E5-479D-B593-B7FE6009BED7}" srcOrd="4" destOrd="0" presId="urn:microsoft.com/office/officeart/2005/8/layout/radial1"/>
    <dgm:cxn modelId="{E685CA7C-C752-4965-B486-8624B64E996E}" type="presParOf" srcId="{7090231D-2F89-4238-BD3E-855242F0D7DD}" destId="{EC086FE8-7FA2-42D9-93BD-4009E62CD518}" srcOrd="5" destOrd="0" presId="urn:microsoft.com/office/officeart/2005/8/layout/radial1"/>
    <dgm:cxn modelId="{FF6E2A38-DF4E-40E8-BFB5-E7B1A20C1CFF}" type="presParOf" srcId="{EC086FE8-7FA2-42D9-93BD-4009E62CD518}" destId="{8E7CE93B-2822-4A8B-8D2D-5CDF85BE607E}" srcOrd="0" destOrd="0" presId="urn:microsoft.com/office/officeart/2005/8/layout/radial1"/>
    <dgm:cxn modelId="{8FF57C3E-55E5-4DE1-B7FE-BF2E331EFA35}" type="presParOf" srcId="{7090231D-2F89-4238-BD3E-855242F0D7DD}" destId="{37E7D0FB-4897-43D3-AEED-C979D3C4F50B}" srcOrd="6" destOrd="0" presId="urn:microsoft.com/office/officeart/2005/8/layout/radial1"/>
    <dgm:cxn modelId="{6D2228EC-A148-41A7-9502-E200C68F97F1}" type="presParOf" srcId="{7090231D-2F89-4238-BD3E-855242F0D7DD}" destId="{3F668537-4486-4C04-8786-4B3B551109D8}" srcOrd="7" destOrd="0" presId="urn:microsoft.com/office/officeart/2005/8/layout/radial1"/>
    <dgm:cxn modelId="{AF854DA8-4D9A-451B-9028-6D86319DFB04}" type="presParOf" srcId="{3F668537-4486-4C04-8786-4B3B551109D8}" destId="{7E922653-54F4-4835-8368-120AD80578E9}" srcOrd="0" destOrd="0" presId="urn:microsoft.com/office/officeart/2005/8/layout/radial1"/>
    <dgm:cxn modelId="{E1043803-BAA6-401E-A29F-E1026027838A}" type="presParOf" srcId="{7090231D-2F89-4238-BD3E-855242F0D7DD}" destId="{8DE75BC6-448C-49DD-97C3-F977CE5FFD93}" srcOrd="8" destOrd="0" presId="urn:microsoft.com/office/officeart/2005/8/layout/radial1"/>
    <dgm:cxn modelId="{73D49407-CA40-45F3-95E5-35DFAB4AA31A}" type="presParOf" srcId="{7090231D-2F89-4238-BD3E-855242F0D7DD}" destId="{B52037B5-173A-4531-A2C7-C4D3B300719C}" srcOrd="9" destOrd="0" presId="urn:microsoft.com/office/officeart/2005/8/layout/radial1"/>
    <dgm:cxn modelId="{78381B90-F9BE-4102-8F8E-A9ACA0004DAC}" type="presParOf" srcId="{B52037B5-173A-4531-A2C7-C4D3B300719C}" destId="{A014C3F3-CBE9-4525-9577-01C7E0BACF22}" srcOrd="0" destOrd="0" presId="urn:microsoft.com/office/officeart/2005/8/layout/radial1"/>
    <dgm:cxn modelId="{6F8CC9CD-8E9F-492F-8C62-CA5DF2202BB2}" type="presParOf" srcId="{7090231D-2F89-4238-BD3E-855242F0D7DD}" destId="{2D06CB04-5AFD-482D-A391-BF4FDADC5DAE}" srcOrd="10" destOrd="0" presId="urn:microsoft.com/office/officeart/2005/8/layout/radial1"/>
    <dgm:cxn modelId="{8DC99B2A-44AA-452E-B11A-CEDBFA0B0D9B}" type="presParOf" srcId="{7090231D-2F89-4238-BD3E-855242F0D7DD}" destId="{67FC95F7-C150-4D5D-BEB3-DA1450288412}" srcOrd="11" destOrd="0" presId="urn:microsoft.com/office/officeart/2005/8/layout/radial1"/>
    <dgm:cxn modelId="{96F3E0AD-E12B-4152-8CE6-560C42241985}" type="presParOf" srcId="{67FC95F7-C150-4D5D-BEB3-DA1450288412}" destId="{B573EF6F-6DEB-408E-A340-AE83C4A208D8}" srcOrd="0" destOrd="0" presId="urn:microsoft.com/office/officeart/2005/8/layout/radial1"/>
    <dgm:cxn modelId="{15784B78-4B02-44F2-82C7-EFD76CB85BBA}" type="presParOf" srcId="{7090231D-2F89-4238-BD3E-855242F0D7DD}" destId="{1DBFC2CD-D2C5-44EA-A7B0-2E75AAABA17C}"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0CBA5-306C-4F72-9466-46E529E92ED1}">
      <dsp:nvSpPr>
        <dsp:cNvPr id="0" name=""/>
        <dsp:cNvSpPr/>
      </dsp:nvSpPr>
      <dsp:spPr>
        <a:xfrm>
          <a:off x="3224755" y="1651077"/>
          <a:ext cx="1722296" cy="1722282"/>
        </a:xfrm>
        <a:prstGeom prst="ellips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err="1"/>
            <a:t>iConnect</a:t>
          </a:r>
          <a:endParaRPr lang="en-US" sz="1600" b="1" kern="1200" dirty="0"/>
        </a:p>
      </dsp:txBody>
      <dsp:txXfrm>
        <a:off x="3476979" y="1903299"/>
        <a:ext cx="1217848" cy="1217838"/>
      </dsp:txXfrm>
    </dsp:sp>
    <dsp:sp modelId="{AC97C551-F1C1-4529-B7C9-58EFC82326D3}">
      <dsp:nvSpPr>
        <dsp:cNvPr id="0" name=""/>
        <dsp:cNvSpPr/>
      </dsp:nvSpPr>
      <dsp:spPr>
        <a:xfrm rot="16200000">
          <a:off x="3919393" y="1469177"/>
          <a:ext cx="333018" cy="30783"/>
        </a:xfrm>
        <a:custGeom>
          <a:avLst/>
          <a:gdLst/>
          <a:ahLst/>
          <a:cxnLst/>
          <a:rect l="0" t="0" r="0" b="0"/>
          <a:pathLst>
            <a:path>
              <a:moveTo>
                <a:pt x="0" y="15391"/>
              </a:moveTo>
              <a:lnTo>
                <a:pt x="333018"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a:off x="4077577" y="1476243"/>
        <a:ext cx="16650" cy="16650"/>
      </dsp:txXfrm>
    </dsp:sp>
    <dsp:sp modelId="{703BAD75-EFA5-4BF8-B68B-CE9702C4F986}">
      <dsp:nvSpPr>
        <dsp:cNvPr id="0" name=""/>
        <dsp:cNvSpPr/>
      </dsp:nvSpPr>
      <dsp:spPr>
        <a:xfrm>
          <a:off x="3479255" y="104764"/>
          <a:ext cx="1213295" cy="12132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Clarity </a:t>
          </a:r>
        </a:p>
        <a:p>
          <a:pPr marL="0" lvl="0" indent="0" algn="ctr" defTabSz="400050">
            <a:lnSpc>
              <a:spcPct val="90000"/>
            </a:lnSpc>
            <a:spcBef>
              <a:spcPct val="0"/>
            </a:spcBef>
            <a:spcAft>
              <a:spcPct val="35000"/>
            </a:spcAft>
            <a:buNone/>
          </a:pPr>
          <a:r>
            <a:rPr lang="en-US" sz="900" b="1" kern="1200" dirty="0"/>
            <a:t>Time-Sheets</a:t>
          </a:r>
        </a:p>
      </dsp:txBody>
      <dsp:txXfrm>
        <a:off x="3656938" y="282447"/>
        <a:ext cx="857929" cy="857929"/>
      </dsp:txXfrm>
    </dsp:sp>
    <dsp:sp modelId="{3C89A03A-0383-478A-AEB6-AA1255467968}">
      <dsp:nvSpPr>
        <dsp:cNvPr id="0" name=""/>
        <dsp:cNvSpPr/>
      </dsp:nvSpPr>
      <dsp:spPr>
        <a:xfrm rot="19800000">
          <a:off x="4809370" y="1983001"/>
          <a:ext cx="333013" cy="30783"/>
        </a:xfrm>
        <a:custGeom>
          <a:avLst/>
          <a:gdLst/>
          <a:ahLst/>
          <a:cxnLst/>
          <a:rect l="0" t="0" r="0" b="0"/>
          <a:pathLst>
            <a:path>
              <a:moveTo>
                <a:pt x="0" y="15391"/>
              </a:moveTo>
              <a:lnTo>
                <a:pt x="333013"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a:off x="4967551" y="1990067"/>
        <a:ext cx="16650" cy="16650"/>
      </dsp:txXfrm>
    </dsp:sp>
    <dsp:sp modelId="{E66275B7-25E5-479D-B593-B7FE6009BED7}">
      <dsp:nvSpPr>
        <dsp:cNvPr id="0" name=""/>
        <dsp:cNvSpPr/>
      </dsp:nvSpPr>
      <dsp:spPr>
        <a:xfrm>
          <a:off x="5038800" y="1005167"/>
          <a:ext cx="1213295" cy="12132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Egencia</a:t>
          </a:r>
        </a:p>
      </dsp:txBody>
      <dsp:txXfrm>
        <a:off x="5216483" y="1182850"/>
        <a:ext cx="857929" cy="857929"/>
      </dsp:txXfrm>
    </dsp:sp>
    <dsp:sp modelId="{EC086FE8-7FA2-42D9-93BD-4009E62CD518}">
      <dsp:nvSpPr>
        <dsp:cNvPr id="0" name=""/>
        <dsp:cNvSpPr/>
      </dsp:nvSpPr>
      <dsp:spPr>
        <a:xfrm rot="1800000">
          <a:off x="4809370" y="3010653"/>
          <a:ext cx="333013" cy="30783"/>
        </a:xfrm>
        <a:custGeom>
          <a:avLst/>
          <a:gdLst/>
          <a:ahLst/>
          <a:cxnLst/>
          <a:rect l="0" t="0" r="0" b="0"/>
          <a:pathLst>
            <a:path>
              <a:moveTo>
                <a:pt x="0" y="15391"/>
              </a:moveTo>
              <a:lnTo>
                <a:pt x="333013"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a:off x="4967551" y="3017720"/>
        <a:ext cx="16650" cy="16650"/>
      </dsp:txXfrm>
    </dsp:sp>
    <dsp:sp modelId="{37E7D0FB-4897-43D3-AEED-C979D3C4F50B}">
      <dsp:nvSpPr>
        <dsp:cNvPr id="0" name=""/>
        <dsp:cNvSpPr/>
      </dsp:nvSpPr>
      <dsp:spPr>
        <a:xfrm>
          <a:off x="5038800" y="2805974"/>
          <a:ext cx="1213295" cy="12132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Leave Management System</a:t>
          </a:r>
        </a:p>
      </dsp:txBody>
      <dsp:txXfrm>
        <a:off x="5216483" y="2983657"/>
        <a:ext cx="857929" cy="857929"/>
      </dsp:txXfrm>
    </dsp:sp>
    <dsp:sp modelId="{3F668537-4486-4C04-8786-4B3B551109D8}">
      <dsp:nvSpPr>
        <dsp:cNvPr id="0" name=""/>
        <dsp:cNvSpPr/>
      </dsp:nvSpPr>
      <dsp:spPr>
        <a:xfrm rot="5400000">
          <a:off x="3919393" y="3524477"/>
          <a:ext cx="333018" cy="30783"/>
        </a:xfrm>
        <a:custGeom>
          <a:avLst/>
          <a:gdLst/>
          <a:ahLst/>
          <a:cxnLst/>
          <a:rect l="0" t="0" r="0" b="0"/>
          <a:pathLst>
            <a:path>
              <a:moveTo>
                <a:pt x="0" y="15391"/>
              </a:moveTo>
              <a:lnTo>
                <a:pt x="333018"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a:off x="4077577" y="3531543"/>
        <a:ext cx="16650" cy="16650"/>
      </dsp:txXfrm>
    </dsp:sp>
    <dsp:sp modelId="{8DE75BC6-448C-49DD-97C3-F977CE5FFD93}">
      <dsp:nvSpPr>
        <dsp:cNvPr id="0" name=""/>
        <dsp:cNvSpPr/>
      </dsp:nvSpPr>
      <dsp:spPr>
        <a:xfrm>
          <a:off x="3479255" y="3706378"/>
          <a:ext cx="1213295" cy="12132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FS SBU Talent Page</a:t>
          </a:r>
        </a:p>
      </dsp:txBody>
      <dsp:txXfrm>
        <a:off x="3656938" y="3884061"/>
        <a:ext cx="857929" cy="857929"/>
      </dsp:txXfrm>
    </dsp:sp>
    <dsp:sp modelId="{B52037B5-173A-4531-A2C7-C4D3B300719C}">
      <dsp:nvSpPr>
        <dsp:cNvPr id="0" name=""/>
        <dsp:cNvSpPr/>
      </dsp:nvSpPr>
      <dsp:spPr>
        <a:xfrm rot="9087318">
          <a:off x="3017946" y="2987558"/>
          <a:ext cx="331644" cy="30783"/>
        </a:xfrm>
        <a:custGeom>
          <a:avLst/>
          <a:gdLst/>
          <a:ahLst/>
          <a:cxnLst/>
          <a:rect l="0" t="0" r="0" b="0"/>
          <a:pathLst>
            <a:path>
              <a:moveTo>
                <a:pt x="0" y="15391"/>
              </a:moveTo>
              <a:lnTo>
                <a:pt x="331644"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rot="10800000">
        <a:off x="3175477" y="2994658"/>
        <a:ext cx="16582" cy="16582"/>
      </dsp:txXfrm>
    </dsp:sp>
    <dsp:sp modelId="{2D06CB04-5AFD-482D-A391-BF4FDADC5DAE}">
      <dsp:nvSpPr>
        <dsp:cNvPr id="0" name=""/>
        <dsp:cNvSpPr/>
      </dsp:nvSpPr>
      <dsp:spPr>
        <a:xfrm>
          <a:off x="1739154" y="2721115"/>
          <a:ext cx="1383003" cy="1383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IT Help Desk</a:t>
          </a:r>
        </a:p>
      </dsp:txBody>
      <dsp:txXfrm>
        <a:off x="1941690" y="2923651"/>
        <a:ext cx="977931" cy="977931"/>
      </dsp:txXfrm>
    </dsp:sp>
    <dsp:sp modelId="{67FC95F7-C150-4D5D-BEB3-DA1450288412}">
      <dsp:nvSpPr>
        <dsp:cNvPr id="0" name=""/>
        <dsp:cNvSpPr/>
      </dsp:nvSpPr>
      <dsp:spPr>
        <a:xfrm rot="12600000">
          <a:off x="3108593" y="2004214"/>
          <a:ext cx="248158" cy="30783"/>
        </a:xfrm>
        <a:custGeom>
          <a:avLst/>
          <a:gdLst/>
          <a:ahLst/>
          <a:cxnLst/>
          <a:rect l="0" t="0" r="0" b="0"/>
          <a:pathLst>
            <a:path>
              <a:moveTo>
                <a:pt x="0" y="15391"/>
              </a:moveTo>
              <a:lnTo>
                <a:pt x="248158" y="1539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dirty="0"/>
        </a:p>
      </dsp:txBody>
      <dsp:txXfrm rot="10800000">
        <a:off x="3226468" y="2013402"/>
        <a:ext cx="12407" cy="12407"/>
      </dsp:txXfrm>
    </dsp:sp>
    <dsp:sp modelId="{1DBFC2CD-D2C5-44EA-A7B0-2E75AAABA17C}">
      <dsp:nvSpPr>
        <dsp:cNvPr id="0" name=""/>
        <dsp:cNvSpPr/>
      </dsp:nvSpPr>
      <dsp:spPr>
        <a:xfrm>
          <a:off x="1834856" y="920313"/>
          <a:ext cx="1383003" cy="138300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1" kern="1200" dirty="0"/>
            <a:t>Knowledge Management</a:t>
          </a:r>
        </a:p>
      </dsp:txBody>
      <dsp:txXfrm>
        <a:off x="2037392" y="1122849"/>
        <a:ext cx="977931" cy="977931"/>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6896100" cy="501105"/>
          </a:xfrm>
          <a:prstGeom prst="rect">
            <a:avLst/>
          </a:prstGeom>
        </p:spPr>
        <p:txBody>
          <a:bodyPr vert="horz" lIns="35154" tIns="35154" rIns="246080" bIns="35154"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1" y="9530339"/>
            <a:ext cx="2988515" cy="501105"/>
          </a:xfrm>
          <a:prstGeom prst="rect">
            <a:avLst/>
          </a:prstGeom>
        </p:spPr>
        <p:txBody>
          <a:bodyPr vert="horz" lIns="89291" tIns="44646" rIns="89291" bIns="44646" rtlCol="0" anchor="b"/>
          <a:lstStyle>
            <a:lvl1pPr algn="l">
              <a:defRPr sz="1200"/>
            </a:lvl1pPr>
          </a:lstStyle>
          <a:p>
            <a:r>
              <a:rPr lang="de-DE" sz="800" dirty="0">
                <a:latin typeface="Arial" pitchFamily="34" charset="0"/>
                <a:cs typeface="Arial" pitchFamily="34" charset="0"/>
              </a:rPr>
              <a:t>GLOBAL TEMPLATE_3.PPTX</a:t>
            </a:r>
          </a:p>
        </p:txBody>
      </p:sp>
      <p:sp>
        <p:nvSpPr>
          <p:cNvPr id="5" name="Slide Number Placeholder 4"/>
          <p:cNvSpPr>
            <a:spLocks noGrp="1"/>
          </p:cNvSpPr>
          <p:nvPr>
            <p:ph type="sldNum" sz="quarter" idx="3"/>
          </p:nvPr>
        </p:nvSpPr>
        <p:spPr>
          <a:xfrm>
            <a:off x="3906044" y="9530339"/>
            <a:ext cx="2988515" cy="50110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143670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8310" cy="501651"/>
          </a:xfrm>
          <a:prstGeom prst="rect">
            <a:avLst/>
          </a:prstGeom>
        </p:spPr>
        <p:txBody>
          <a:bodyPr vert="horz" lIns="96721" tIns="48361" rIns="96721" bIns="48361" rtlCol="0"/>
          <a:lstStyle>
            <a:lvl1pPr algn="l">
              <a:defRPr sz="1200"/>
            </a:lvl1pPr>
          </a:lstStyle>
          <a:p>
            <a:endParaRPr lang="en-US" dirty="0"/>
          </a:p>
        </p:txBody>
      </p:sp>
      <p:sp>
        <p:nvSpPr>
          <p:cNvPr id="3" name="Date Placeholder 2"/>
          <p:cNvSpPr>
            <a:spLocks noGrp="1"/>
          </p:cNvSpPr>
          <p:nvPr>
            <p:ph type="dt" idx="1"/>
          </p:nvPr>
        </p:nvSpPr>
        <p:spPr>
          <a:xfrm>
            <a:off x="3906195" y="1"/>
            <a:ext cx="2988310" cy="501651"/>
          </a:xfrm>
          <a:prstGeom prst="rect">
            <a:avLst/>
          </a:prstGeom>
        </p:spPr>
        <p:txBody>
          <a:bodyPr vert="horz" lIns="96721" tIns="48361" rIns="96721" bIns="48361" rtlCol="0"/>
          <a:lstStyle>
            <a:lvl1pPr algn="r">
              <a:defRPr sz="1200"/>
            </a:lvl1pPr>
          </a:lstStyle>
          <a:p>
            <a:fld id="{2FB4FF29-EE9A-4D47-9F1A-289A80693C0F}" type="datetimeFigureOut">
              <a:rPr lang="en-US" smtClean="0"/>
              <a:pPr/>
              <a:t>11/26/2019</a:t>
            </a:fld>
            <a:endParaRPr lang="en-US" dirty="0"/>
          </a:p>
        </p:txBody>
      </p:sp>
      <p:sp>
        <p:nvSpPr>
          <p:cNvPr id="4" name="Slide Image Placeholder 3"/>
          <p:cNvSpPr>
            <a:spLocks noGrp="1" noRot="1" noChangeAspect="1"/>
          </p:cNvSpPr>
          <p:nvPr>
            <p:ph type="sldImg" idx="2"/>
          </p:nvPr>
        </p:nvSpPr>
        <p:spPr>
          <a:xfrm>
            <a:off x="733425" y="754063"/>
            <a:ext cx="5429250" cy="3760787"/>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689611" y="4765676"/>
            <a:ext cx="5516880" cy="4514851"/>
          </a:xfrm>
          <a:prstGeom prst="rect">
            <a:avLst/>
          </a:prstGeom>
        </p:spPr>
        <p:txBody>
          <a:bodyPr vert="horz" lIns="96721" tIns="48361" rIns="96721" bIns="483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529610"/>
            <a:ext cx="2988310" cy="501651"/>
          </a:xfrm>
          <a:prstGeom prst="rect">
            <a:avLst/>
          </a:prstGeom>
        </p:spPr>
        <p:txBody>
          <a:bodyPr vert="horz" lIns="96721" tIns="48361" rIns="96721" bIns="48361" rtlCol="0" anchor="b"/>
          <a:lstStyle>
            <a:lvl1pPr algn="l">
              <a:defRPr sz="800"/>
            </a:lvl1pPr>
          </a:lstStyle>
          <a:p>
            <a:r>
              <a:rPr lang="en-US" dirty="0"/>
              <a:t>GLOBAL TEMPLATE_3.PPTX</a:t>
            </a:r>
          </a:p>
        </p:txBody>
      </p:sp>
      <p:sp>
        <p:nvSpPr>
          <p:cNvPr id="7" name="Slide Number Placeholder 6"/>
          <p:cNvSpPr>
            <a:spLocks noGrp="1"/>
          </p:cNvSpPr>
          <p:nvPr>
            <p:ph type="sldNum" sz="quarter" idx="5"/>
          </p:nvPr>
        </p:nvSpPr>
        <p:spPr>
          <a:xfrm>
            <a:off x="3906195" y="9529610"/>
            <a:ext cx="2988310" cy="50165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2930130023"/>
      </p:ext>
    </p:extLst>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km20.capgemini.com/community/642"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talent.capgemini.com/mydesk/" TargetMode="External"/><Relationship Id="rId4" Type="http://schemas.openxmlformats.org/officeDocument/2006/relationships/hyperlink" Target="http://www.capgemini.com/ctoblo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a:solidFill>
                  <a:prstClr val="black"/>
                </a:solidFill>
              </a:rPr>
              <a:t>© 2011 Capgemini - All rights reserved</a:t>
            </a:r>
            <a:endParaRPr lang="en-GB" dirty="0">
              <a:solidFill>
                <a:prstClr val="black"/>
              </a:solidFill>
            </a:endParaRPr>
          </a:p>
        </p:txBody>
      </p:sp>
      <p:sp>
        <p:nvSpPr>
          <p:cNvPr id="6" name="Rectangle 10"/>
          <p:cNvSpPr>
            <a:spLocks noGrp="1" noChangeArrowheads="1"/>
          </p:cNvSpPr>
          <p:nvPr>
            <p:ph type="sldNum" sz="quarter" idx="5"/>
          </p:nvPr>
        </p:nvSpPr>
        <p:spPr>
          <a:ln/>
        </p:spPr>
        <p:txBody>
          <a:bodyPr/>
          <a:lstStyle/>
          <a:p>
            <a:fld id="{6CA9F1E7-EE69-4337-96AB-578367C10ECA}" type="slidenum">
              <a:rPr lang="en-GB">
                <a:solidFill>
                  <a:prstClr val="black"/>
                </a:solidFill>
              </a:rPr>
              <a:pPr/>
              <a:t>1</a:t>
            </a:fld>
            <a:endParaRPr lang="en-GB" dirty="0">
              <a:solidFill>
                <a:prstClr val="black"/>
              </a:solidFill>
            </a:endParaRPr>
          </a:p>
        </p:txBody>
      </p:sp>
      <p:sp>
        <p:nvSpPr>
          <p:cNvPr id="494598" name="Rectangle 6"/>
          <p:cNvSpPr>
            <a:spLocks noGrp="1" noRot="1" noChangeAspect="1" noChangeArrowheads="1" noTextEdit="1"/>
          </p:cNvSpPr>
          <p:nvPr>
            <p:ph type="sldImg"/>
          </p:nvPr>
        </p:nvSpPr>
        <p:spPr>
          <a:xfrm>
            <a:off x="738188" y="755650"/>
            <a:ext cx="5427662" cy="3759200"/>
          </a:xfrm>
          <a:ln/>
        </p:spPr>
      </p:sp>
      <p:sp>
        <p:nvSpPr>
          <p:cNvPr id="494599" name="Rectangle 7"/>
          <p:cNvSpPr>
            <a:spLocks noGrp="1" noChangeArrowheads="1"/>
          </p:cNvSpPr>
          <p:nvPr>
            <p:ph type="body" idx="1"/>
          </p:nvPr>
        </p:nvSpPr>
        <p:spPr/>
        <p:txBody>
          <a:bodyPr/>
          <a:lstStyle/>
          <a:p>
            <a:endParaRPr lang="en-US" dirty="0"/>
          </a:p>
        </p:txBody>
      </p:sp>
      <p:sp>
        <p:nvSpPr>
          <p:cNvPr id="7" name="Date Placeholder 6"/>
          <p:cNvSpPr>
            <a:spLocks noGrp="1"/>
          </p:cNvSpPr>
          <p:nvPr>
            <p:ph type="dt" idx="10"/>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180137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10</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01510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11</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51704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u="sng" dirty="0"/>
              <a:t>Key Points:</a:t>
            </a:r>
          </a:p>
          <a:p>
            <a:pPr>
              <a:spcBef>
                <a:spcPct val="0"/>
              </a:spcBef>
              <a:buFont typeface="Arial" pitchFamily="34" charset="0"/>
              <a:buChar char="•"/>
            </a:pPr>
            <a:r>
              <a:rPr lang="en-US" dirty="0"/>
              <a:t>Our email limit is 10MB per message and our clients often</a:t>
            </a:r>
            <a:r>
              <a:rPr lang="en-US" baseline="0" dirty="0"/>
              <a:t> have even stricter limits</a:t>
            </a:r>
          </a:p>
          <a:p>
            <a:pPr>
              <a:spcBef>
                <a:spcPct val="0"/>
              </a:spcBef>
              <a:buFont typeface="Arial" pitchFamily="34" charset="0"/>
              <a:buChar char="•"/>
            </a:pPr>
            <a:r>
              <a:rPr lang="en-US" baseline="0" dirty="0"/>
              <a:t>FTS is useful for sharing large sized deliverables</a:t>
            </a: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12</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288560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 Points:</a:t>
            </a:r>
          </a:p>
          <a:p>
            <a:pPr>
              <a:spcBef>
                <a:spcPct val="0"/>
              </a:spcBef>
              <a:buFont typeface="Arial" pitchFamily="34" charset="0"/>
              <a:buChar char="•"/>
            </a:pPr>
            <a:r>
              <a:rPr lang="en-US" u="none" dirty="0"/>
              <a:t>Facilitator should have everyone try this and set it up with their local office address</a:t>
            </a:r>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13</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1346267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14</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883275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15</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793552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u="sng" dirty="0"/>
              <a:t>Key Points:</a:t>
            </a:r>
          </a:p>
          <a:p>
            <a:pPr>
              <a:spcBef>
                <a:spcPct val="0"/>
              </a:spcBef>
              <a:buFont typeface="Arial" pitchFamily="34" charset="0"/>
              <a:buChar char="•"/>
            </a:pPr>
            <a:r>
              <a:rPr lang="en-US" dirty="0"/>
              <a:t>Try to reserve a room</a:t>
            </a:r>
            <a:r>
              <a:rPr lang="en-US" baseline="0" dirty="0"/>
              <a:t> for Thursday at your local office</a:t>
            </a:r>
          </a:p>
          <a:p>
            <a:pPr>
              <a:spcBef>
                <a:spcPct val="0"/>
              </a:spcBef>
              <a:buFont typeface="Arial" pitchFamily="34" charset="0"/>
              <a:buChar char="•"/>
            </a:pPr>
            <a:r>
              <a:rPr lang="en-US" baseline="0" dirty="0"/>
              <a:t>Friday’s are usually busiest </a:t>
            </a:r>
            <a:r>
              <a:rPr lang="en-US" baseline="0" dirty="0">
                <a:sym typeface="Wingdings" pitchFamily="2" charset="2"/>
              </a:rPr>
              <a:t> book early</a:t>
            </a: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16</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798322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u="sng" dirty="0"/>
              <a:t>Key Points:</a:t>
            </a:r>
          </a:p>
          <a:p>
            <a:pPr>
              <a:spcBef>
                <a:spcPct val="0"/>
              </a:spcBef>
              <a:buFont typeface="Arial" pitchFamily="34" charset="0"/>
              <a:buChar char="•"/>
            </a:pPr>
            <a:r>
              <a:rPr lang="en-US" dirty="0"/>
              <a:t>We</a:t>
            </a:r>
            <a:r>
              <a:rPr lang="en-US" baseline="0" dirty="0"/>
              <a:t> will now get familiar with some of the standard tools used internally</a:t>
            </a: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17</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03159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18</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586761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u="sng" dirty="0"/>
              <a:t>Key Points:</a:t>
            </a:r>
          </a:p>
          <a:p>
            <a:pPr>
              <a:spcBef>
                <a:spcPct val="0"/>
              </a:spcBef>
              <a:buFont typeface="Arial" pitchFamily="34" charset="0"/>
              <a:buChar char="•"/>
            </a:pPr>
            <a:r>
              <a:rPr lang="en-US" dirty="0"/>
              <a:t>Most</a:t>
            </a:r>
            <a:r>
              <a:rPr lang="en-US" baseline="0" dirty="0"/>
              <a:t> of all collateral is here</a:t>
            </a:r>
          </a:p>
          <a:p>
            <a:pPr>
              <a:spcBef>
                <a:spcPct val="0"/>
              </a:spcBef>
              <a:buFont typeface="Arial" pitchFamily="34" charset="0"/>
              <a:buChar char="•"/>
            </a:pPr>
            <a:r>
              <a:rPr lang="en-US" baseline="0" dirty="0"/>
              <a:t>Make sure you check “ search all KM community”</a:t>
            </a:r>
          </a:p>
          <a:p>
            <a:pPr>
              <a:spcBef>
                <a:spcPct val="0"/>
              </a:spcBef>
              <a:buFont typeface="Arial" pitchFamily="34" charset="0"/>
              <a:buChar char="•"/>
            </a:pPr>
            <a:r>
              <a:rPr lang="en-US" baseline="0" dirty="0"/>
              <a:t>Some files are protected with owners who need to give permission</a:t>
            </a:r>
          </a:p>
          <a:p>
            <a:pPr>
              <a:spcBef>
                <a:spcPct val="0"/>
              </a:spcBef>
              <a:buFont typeface="Arial" pitchFamily="34" charset="0"/>
              <a:buChar char="•"/>
            </a:pPr>
            <a:r>
              <a:rPr lang="en-US" sz="1000" b="1" kern="1200" dirty="0">
                <a:solidFill>
                  <a:schemeClr val="tx1"/>
                </a:solidFill>
                <a:latin typeface="Arial" charset="0"/>
                <a:ea typeface="+mn-ea"/>
                <a:cs typeface="+mn-cs"/>
              </a:rPr>
              <a:t>Facilitator</a:t>
            </a:r>
            <a:r>
              <a:rPr lang="en-US" sz="1000" kern="1200" dirty="0">
                <a:solidFill>
                  <a:schemeClr val="tx1"/>
                </a:solidFill>
                <a:latin typeface="Arial" charset="0"/>
                <a:ea typeface="+mn-ea"/>
                <a:cs typeface="+mn-cs"/>
              </a:rPr>
              <a:t> should make sure to join the community above, so it shows up on their home page</a:t>
            </a:r>
          </a:p>
          <a:p>
            <a:pPr marL="0" marR="0" indent="0" algn="l" defTabSz="914400" rtl="0" eaLnBrk="1" fontAlgn="base" latinLnBrk="0" hangingPunct="1">
              <a:lnSpc>
                <a:spcPct val="90000"/>
              </a:lnSpc>
              <a:spcBef>
                <a:spcPct val="0"/>
              </a:spcBef>
              <a:spcAft>
                <a:spcPct val="0"/>
              </a:spcAft>
              <a:buClrTx/>
              <a:buSzTx/>
              <a:buFont typeface="Arial" pitchFamily="34" charset="0"/>
              <a:buChar char="•"/>
              <a:tabLst/>
              <a:defRPr/>
            </a:pPr>
            <a:r>
              <a:rPr lang="en-US" sz="1000" i="0" kern="1200" baseline="0" dirty="0">
                <a:solidFill>
                  <a:schemeClr val="tx1"/>
                </a:solidFill>
                <a:latin typeface="Arial" charset="0"/>
                <a:ea typeface="+mn-ea"/>
                <a:cs typeface="+mn-cs"/>
              </a:rPr>
              <a:t>We also use Yammer across the enterprise, and there are Capgemini blogs aplenty</a:t>
            </a:r>
          </a:p>
          <a:p>
            <a:pPr algn="l" rtl="0" fontAlgn="base">
              <a:lnSpc>
                <a:spcPct val="90000"/>
              </a:lnSpc>
              <a:spcBef>
                <a:spcPct val="0"/>
              </a:spcBef>
              <a:spcAft>
                <a:spcPct val="0"/>
              </a:spcAft>
              <a:buFont typeface="Arial" pitchFamily="34" charset="0"/>
              <a:buNone/>
            </a:pPr>
            <a:endParaRPr lang="en-US" sz="1000" i="0" kern="1200" baseline="0" dirty="0">
              <a:solidFill>
                <a:schemeClr val="tx1"/>
              </a:solidFill>
              <a:latin typeface="Arial" charset="0"/>
              <a:ea typeface="+mn-ea"/>
              <a:cs typeface="+mn-cs"/>
            </a:endParaRPr>
          </a:p>
          <a:p>
            <a:pPr algn="l" rtl="0" fontAlgn="base">
              <a:lnSpc>
                <a:spcPct val="90000"/>
              </a:lnSpc>
              <a:spcBef>
                <a:spcPct val="0"/>
              </a:spcBef>
              <a:spcAft>
                <a:spcPct val="0"/>
              </a:spcAft>
              <a:buFont typeface="Arial" pitchFamily="34" charset="0"/>
              <a:buNone/>
            </a:pPr>
            <a:r>
              <a:rPr lang="en-US" sz="1000" i="0" u="sng" kern="1200" baseline="0" dirty="0">
                <a:solidFill>
                  <a:schemeClr val="tx1"/>
                </a:solidFill>
                <a:latin typeface="Arial" charset="0"/>
                <a:ea typeface="+mn-ea"/>
                <a:cs typeface="+mn-cs"/>
              </a:rPr>
              <a:t>Exercise (if time permits):</a:t>
            </a:r>
          </a:p>
          <a:p>
            <a:pPr algn="l" rtl="0" fontAlgn="base">
              <a:lnSpc>
                <a:spcPct val="90000"/>
              </a:lnSpc>
              <a:spcBef>
                <a:spcPct val="0"/>
              </a:spcBef>
              <a:spcAft>
                <a:spcPct val="0"/>
              </a:spcAft>
              <a:buFont typeface="Arial" pitchFamily="34" charset="0"/>
              <a:buChar char="•"/>
            </a:pPr>
            <a:r>
              <a:rPr lang="en-US" sz="1000" i="0" kern="1200" baseline="0" dirty="0">
                <a:solidFill>
                  <a:schemeClr val="tx1"/>
                </a:solidFill>
                <a:latin typeface="Arial" charset="0"/>
                <a:ea typeface="+mn-ea"/>
                <a:cs typeface="+mn-cs"/>
              </a:rPr>
              <a:t>Go to the left-hand pane and click on Financial Services</a:t>
            </a:r>
          </a:p>
          <a:p>
            <a:pPr algn="l" rtl="0" fontAlgn="base">
              <a:lnSpc>
                <a:spcPct val="90000"/>
              </a:lnSpc>
              <a:spcBef>
                <a:spcPct val="0"/>
              </a:spcBef>
              <a:spcAft>
                <a:spcPct val="0"/>
              </a:spcAft>
              <a:buFont typeface="Arial" pitchFamily="34" charset="0"/>
              <a:buChar char="•"/>
            </a:pPr>
            <a:r>
              <a:rPr lang="en-US" sz="1000" i="0" kern="1200" baseline="0" dirty="0">
                <a:solidFill>
                  <a:schemeClr val="tx1"/>
                </a:solidFill>
                <a:latin typeface="Arial" charset="0"/>
                <a:ea typeface="+mn-ea"/>
                <a:cs typeface="+mn-cs"/>
              </a:rPr>
              <a:t>Make sure you have already joined (</a:t>
            </a:r>
            <a:r>
              <a:rPr lang="en-US" sz="1000" i="0" kern="1200" baseline="0" dirty="0">
                <a:solidFill>
                  <a:schemeClr val="tx1"/>
                </a:solidFill>
                <a:latin typeface="Arial" charset="0"/>
                <a:ea typeface="+mn-ea"/>
                <a:cs typeface="+mn-cs"/>
                <a:hlinkClick r:id="rId3"/>
              </a:rPr>
              <a:t>http://km20.capgemini.com/community/642</a:t>
            </a:r>
            <a:r>
              <a:rPr lang="en-US" sz="1000" i="0" kern="1200" baseline="0" dirty="0">
                <a:solidFill>
                  <a:schemeClr val="tx1"/>
                </a:solidFill>
                <a:latin typeface="Arial" charset="0"/>
                <a:ea typeface="+mn-ea"/>
                <a:cs typeface="+mn-cs"/>
              </a:rPr>
              <a:t>)</a:t>
            </a:r>
          </a:p>
          <a:p>
            <a:pPr algn="l" rtl="0" fontAlgn="base">
              <a:lnSpc>
                <a:spcPct val="90000"/>
              </a:lnSpc>
              <a:spcBef>
                <a:spcPct val="0"/>
              </a:spcBef>
              <a:spcAft>
                <a:spcPct val="0"/>
              </a:spcAft>
              <a:buFont typeface="Arial" pitchFamily="34" charset="0"/>
              <a:buChar char="•"/>
            </a:pPr>
            <a:r>
              <a:rPr lang="en-US" sz="1000" i="0" kern="1200" baseline="0" dirty="0">
                <a:solidFill>
                  <a:schemeClr val="tx1"/>
                </a:solidFill>
                <a:latin typeface="Arial" charset="0"/>
                <a:ea typeface="+mn-ea"/>
                <a:cs typeface="+mn-cs"/>
              </a:rPr>
              <a:t>On the FS Home Page show them where the important links are, practices, DEG, FS WinCenter, Sales, people Care, Finance…</a:t>
            </a:r>
          </a:p>
          <a:p>
            <a:pPr algn="l" rtl="0" fontAlgn="base">
              <a:lnSpc>
                <a:spcPct val="90000"/>
              </a:lnSpc>
              <a:spcBef>
                <a:spcPct val="0"/>
              </a:spcBef>
              <a:spcAft>
                <a:spcPct val="0"/>
              </a:spcAft>
              <a:buFont typeface="Arial" pitchFamily="34" charset="0"/>
              <a:buChar char="•"/>
            </a:pPr>
            <a:r>
              <a:rPr lang="en-US" sz="1000" i="0" kern="1200" baseline="0" dirty="0">
                <a:solidFill>
                  <a:schemeClr val="tx1"/>
                </a:solidFill>
                <a:latin typeface="Arial" charset="0"/>
                <a:ea typeface="+mn-ea"/>
                <a:cs typeface="+mn-cs"/>
              </a:rPr>
              <a:t>Our Global CTO’s Technology Blog: </a:t>
            </a:r>
            <a:r>
              <a:rPr lang="en-US" sz="1000" i="0" kern="1200" baseline="0" dirty="0">
                <a:solidFill>
                  <a:schemeClr val="tx1"/>
                </a:solidFill>
                <a:latin typeface="Arial" charset="0"/>
                <a:ea typeface="+mn-ea"/>
                <a:cs typeface="+mn-cs"/>
                <a:hlinkClick r:id="rId4"/>
              </a:rPr>
              <a:t>http://www.capgemini.com/ctoblog/</a:t>
            </a:r>
            <a:endParaRPr lang="en-US" sz="1000" i="0" kern="1200" baseline="0" dirty="0">
              <a:solidFill>
                <a:schemeClr val="tx1"/>
              </a:solidFill>
              <a:latin typeface="Arial" charset="0"/>
              <a:ea typeface="+mn-ea"/>
              <a:cs typeface="+mn-cs"/>
            </a:endParaRPr>
          </a:p>
          <a:p>
            <a:pPr algn="l" rtl="0" fontAlgn="base">
              <a:lnSpc>
                <a:spcPct val="90000"/>
              </a:lnSpc>
              <a:spcBef>
                <a:spcPct val="0"/>
              </a:spcBef>
              <a:spcAft>
                <a:spcPct val="0"/>
              </a:spcAft>
              <a:buFont typeface="Arial" pitchFamily="34" charset="0"/>
              <a:buChar char="•"/>
            </a:pPr>
            <a:r>
              <a:rPr lang="en-US" sz="1000" i="0" kern="1200" baseline="0" dirty="0">
                <a:solidFill>
                  <a:schemeClr val="tx1"/>
                </a:solidFill>
                <a:latin typeface="Arial" charset="0"/>
                <a:ea typeface="+mn-ea"/>
                <a:cs typeface="+mn-cs"/>
              </a:rPr>
              <a:t>Looks like a lot of knowledge, how do you manage all of this? Use MyDesk! </a:t>
            </a:r>
            <a:r>
              <a:rPr lang="en-US" sz="1000" i="0" kern="1200" baseline="0" dirty="0">
                <a:solidFill>
                  <a:schemeClr val="tx1"/>
                </a:solidFill>
                <a:latin typeface="Arial" charset="0"/>
                <a:ea typeface="+mn-ea"/>
                <a:cs typeface="+mn-cs"/>
                <a:hlinkClick r:id="rId5"/>
              </a:rPr>
              <a:t>http://talent.capgemini.com/mydesk/</a:t>
            </a:r>
            <a:endParaRPr lang="en-US" baseline="0"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20</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28011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2</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167927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spcBef>
                <a:spcPct val="0"/>
              </a:spcBef>
              <a:defRPr/>
            </a:pPr>
            <a:r>
              <a:rPr lang="en-US" u="sng" dirty="0"/>
              <a:t>Key Points:</a:t>
            </a:r>
          </a:p>
          <a:p>
            <a:pPr>
              <a:spcBef>
                <a:spcPct val="0"/>
              </a:spcBef>
              <a:buFont typeface="Arial" pitchFamily="34" charset="0"/>
              <a:buChar char="•"/>
            </a:pPr>
            <a:r>
              <a:rPr lang="en-US" dirty="0"/>
              <a:t>We use Egencia for</a:t>
            </a:r>
            <a:r>
              <a:rPr lang="en-US" baseline="0" dirty="0"/>
              <a:t> all travel bookings</a:t>
            </a:r>
          </a:p>
          <a:p>
            <a:pPr lvl="1">
              <a:spcBef>
                <a:spcPct val="0"/>
              </a:spcBef>
              <a:buFont typeface="Courier New" pitchFamily="49" charset="0"/>
              <a:buChar char="o"/>
            </a:pPr>
            <a:r>
              <a:rPr lang="en-US" baseline="0" dirty="0"/>
              <a:t>Built in travel discounts have been negotiated</a:t>
            </a:r>
          </a:p>
          <a:p>
            <a:pPr lvl="0">
              <a:spcBef>
                <a:spcPct val="0"/>
              </a:spcBef>
              <a:buFont typeface="Arial" pitchFamily="34" charset="0"/>
              <a:buChar char="•"/>
            </a:pPr>
            <a:r>
              <a:rPr lang="en-US" baseline="0" dirty="0"/>
              <a:t>Don’t use Kayak, Priceline, ect.</a:t>
            </a:r>
          </a:p>
          <a:p>
            <a:pPr lvl="0">
              <a:spcBef>
                <a:spcPct val="0"/>
              </a:spcBef>
              <a:buFont typeface="Arial" pitchFamily="34" charset="0"/>
              <a:buChar char="•"/>
            </a:pPr>
            <a:r>
              <a:rPr lang="en-US" baseline="0" dirty="0"/>
              <a:t>You will still get all frequent flier miles</a:t>
            </a: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21</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192469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spcBef>
                <a:spcPct val="0"/>
              </a:spcBef>
              <a:defRPr/>
            </a:pPr>
            <a:r>
              <a:rPr lang="en-US" u="sng" dirty="0"/>
              <a:t>Key Points:</a:t>
            </a:r>
          </a:p>
          <a:p>
            <a:pPr>
              <a:spcBef>
                <a:spcPct val="0"/>
              </a:spcBef>
              <a:buFont typeface="Arial" pitchFamily="34" charset="0"/>
              <a:buChar char="•"/>
            </a:pPr>
            <a:r>
              <a:rPr lang="en-US" dirty="0"/>
              <a:t>Setting up your profile will accelerate</a:t>
            </a:r>
            <a:r>
              <a:rPr lang="en-US" baseline="0" dirty="0"/>
              <a:t> your future bookings</a:t>
            </a: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22</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3816760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spcBef>
                <a:spcPct val="0"/>
              </a:spcBef>
              <a:defRPr/>
            </a:pPr>
            <a:r>
              <a:rPr lang="en-US" u="sng" dirty="0"/>
              <a:t>Key Points:</a:t>
            </a:r>
          </a:p>
          <a:p>
            <a:pPr>
              <a:spcBef>
                <a:spcPct val="0"/>
              </a:spcBef>
              <a:buFont typeface="Arial" pitchFamily="34" charset="0"/>
              <a:buChar char="•"/>
            </a:pPr>
            <a:r>
              <a:rPr lang="en-US" dirty="0"/>
              <a:t>Ideally look</a:t>
            </a:r>
            <a:r>
              <a:rPr lang="en-US" baseline="0" dirty="0"/>
              <a:t> for the cheapest flights with the least amount of layovers</a:t>
            </a:r>
          </a:p>
          <a:p>
            <a:pPr>
              <a:spcBef>
                <a:spcPct val="0"/>
              </a:spcBef>
              <a:buFont typeface="Arial" pitchFamily="34" charset="0"/>
              <a:buChar char="•"/>
            </a:pPr>
            <a:r>
              <a:rPr lang="en-US" baseline="0" dirty="0"/>
              <a:t>Rental car(s) should be shared as much as possible</a:t>
            </a:r>
          </a:p>
          <a:p>
            <a:pPr lvl="1">
              <a:spcBef>
                <a:spcPct val="0"/>
              </a:spcBef>
              <a:buFont typeface="Courier New" pitchFamily="49" charset="0"/>
              <a:buChar char="o"/>
            </a:pPr>
            <a:r>
              <a:rPr lang="en-US" baseline="0" dirty="0"/>
              <a:t>Aim to carpool (2 or more)</a:t>
            </a:r>
          </a:p>
          <a:p>
            <a:pPr>
              <a:spcBef>
                <a:spcPct val="0"/>
              </a:spcBef>
              <a:buFont typeface="Arial" pitchFamily="34" charset="0"/>
              <a:buChar char="•"/>
            </a:pPr>
            <a:r>
              <a:rPr lang="en-US" baseline="0" dirty="0"/>
              <a:t>The 25 year old age restriction is waived for Capgemini bookings</a:t>
            </a: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23</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2553304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spcBef>
                <a:spcPct val="0"/>
              </a:spcBef>
              <a:defRPr/>
            </a:pPr>
            <a:r>
              <a:rPr lang="en-US" u="sng" dirty="0"/>
              <a:t>Key Points:</a:t>
            </a:r>
          </a:p>
          <a:p>
            <a:pPr>
              <a:spcBef>
                <a:spcPct val="0"/>
              </a:spcBef>
              <a:buFont typeface="Arial" pitchFamily="34" charset="0"/>
              <a:buChar char="•"/>
            </a:pPr>
            <a:r>
              <a:rPr lang="en-US" dirty="0"/>
              <a:t>Setting up your profile will accelerate</a:t>
            </a:r>
            <a:r>
              <a:rPr lang="en-US" baseline="0" dirty="0"/>
              <a:t> your future bookings</a:t>
            </a: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24</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57364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 Points:</a:t>
            </a:r>
          </a:p>
          <a:p>
            <a:pPr>
              <a:spcBef>
                <a:spcPct val="0"/>
              </a:spcBef>
              <a:buFont typeface="Arial" pitchFamily="34" charset="0"/>
              <a:buChar char="•"/>
            </a:pPr>
            <a:r>
              <a:rPr lang="en-US" u="none" baseline="0" dirty="0"/>
              <a:t>Save receipts</a:t>
            </a:r>
          </a:p>
          <a:p>
            <a:pPr>
              <a:spcBef>
                <a:spcPct val="0"/>
              </a:spcBef>
              <a:buFont typeface="Arial" pitchFamily="34" charset="0"/>
              <a:buChar char="•"/>
            </a:pPr>
            <a:r>
              <a:rPr lang="en-US" u="none" baseline="0" dirty="0"/>
              <a:t>Sign up for hotel and airline loyalty programs </a:t>
            </a:r>
            <a:r>
              <a:rPr lang="en-US" u="none" baseline="0" dirty="0">
                <a:sym typeface="Wingdings" pitchFamily="2" charset="2"/>
              </a:rPr>
              <a:t> great personal benefit from travel</a:t>
            </a:r>
          </a:p>
          <a:p>
            <a:pPr>
              <a:spcBef>
                <a:spcPct val="0"/>
              </a:spcBef>
              <a:buFont typeface="Arial" pitchFamily="34" charset="0"/>
              <a:buChar char="•"/>
            </a:pPr>
            <a:r>
              <a:rPr lang="en-US" u="none" baseline="0" dirty="0">
                <a:sym typeface="Wingdings" pitchFamily="2" charset="2"/>
              </a:rPr>
              <a:t>If meals are more then $60, you can cover the remaining amount of pocket</a:t>
            </a:r>
          </a:p>
          <a:p>
            <a:pPr>
              <a:spcBef>
                <a:spcPct val="0"/>
              </a:spcBef>
              <a:buFont typeface="Arial" pitchFamily="34" charset="0"/>
              <a:buChar char="•"/>
            </a:pPr>
            <a:r>
              <a:rPr lang="en-US" u="none" baseline="0" dirty="0">
                <a:sym typeface="Wingdings" pitchFamily="2" charset="2"/>
              </a:rPr>
              <a:t>NY has higher limits and other places have lower limits </a:t>
            </a:r>
          </a:p>
          <a:p>
            <a:pPr lvl="1">
              <a:spcBef>
                <a:spcPct val="0"/>
              </a:spcBef>
              <a:buFont typeface="Courier New" pitchFamily="49" charset="0"/>
              <a:buChar char="o"/>
            </a:pPr>
            <a:r>
              <a:rPr lang="en-US" u="none" baseline="0" dirty="0">
                <a:sym typeface="Wingdings" pitchFamily="2" charset="2"/>
              </a:rPr>
              <a:t>Verify with Project Manager</a:t>
            </a:r>
            <a:endParaRPr lang="en-US" u="none" baseline="0" dirty="0"/>
          </a:p>
          <a:p>
            <a:pPr>
              <a:spcBef>
                <a:spcPct val="0"/>
              </a:spcBef>
              <a:buFont typeface="Arial" pitchFamily="34" charset="0"/>
              <a:buChar char="•"/>
            </a:pPr>
            <a:endParaRPr lang="en-US" u="none" dirty="0"/>
          </a:p>
          <a:p>
            <a:pPr>
              <a:spcBef>
                <a:spcPct val="0"/>
              </a:spcBef>
            </a:pP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25</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37486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50">
              <a:spcBef>
                <a:spcPct val="0"/>
              </a:spcBef>
              <a:defRPr/>
            </a:pPr>
            <a:r>
              <a:rPr lang="en-US" u="sng" dirty="0"/>
              <a:t>Key Points:</a:t>
            </a:r>
          </a:p>
          <a:p>
            <a:pPr>
              <a:spcBef>
                <a:spcPct val="0"/>
              </a:spcBef>
              <a:buFont typeface="Arial" pitchFamily="34" charset="0"/>
              <a:buChar char="•"/>
            </a:pPr>
            <a:r>
              <a:rPr lang="en-US" dirty="0"/>
              <a:t>There</a:t>
            </a:r>
            <a:r>
              <a:rPr lang="en-US" baseline="0" dirty="0"/>
              <a:t> is no spending limit, but pay it on-time as it will affect your credit</a:t>
            </a:r>
          </a:p>
          <a:p>
            <a:pPr>
              <a:spcBef>
                <a:spcPct val="0"/>
              </a:spcBef>
              <a:buFont typeface="Arial" pitchFamily="34" charset="0"/>
              <a:buChar char="•"/>
            </a:pPr>
            <a:r>
              <a:rPr lang="en-US" baseline="0" dirty="0"/>
              <a:t>You can manage/pay online</a:t>
            </a:r>
          </a:p>
          <a:p>
            <a:pPr>
              <a:spcBef>
                <a:spcPct val="0"/>
              </a:spcBef>
              <a:buFont typeface="Arial" pitchFamily="34" charset="0"/>
              <a:buChar char="•"/>
            </a:pPr>
            <a:r>
              <a:rPr lang="en-US" baseline="0" dirty="0"/>
              <a:t>Platinum AMEX card gets you airport lounges and free companion tickets</a:t>
            </a:r>
            <a:endParaRPr lang="en-US" dirty="0"/>
          </a:p>
          <a:p>
            <a:endParaRPr lang="en-US" dirty="0"/>
          </a:p>
        </p:txBody>
      </p:sp>
      <p:sp>
        <p:nvSpPr>
          <p:cNvPr id="4" name="Footer Placeholder 3"/>
          <p:cNvSpPr>
            <a:spLocks noGrp="1"/>
          </p:cNvSpPr>
          <p:nvPr>
            <p:ph type="ftr" sz="quarter" idx="10"/>
          </p:nvPr>
        </p:nvSpPr>
        <p:spPr/>
        <p:txBody>
          <a:bodyPr/>
          <a:lstStyle/>
          <a:p>
            <a:r>
              <a:rPr lang="en-US" dirty="0">
                <a:solidFill>
                  <a:prstClr val="black"/>
                </a:solidFill>
              </a:rPr>
              <a:t>© 2011 Capgemini -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27</a:t>
            </a:fld>
            <a:endParaRPr lang="en-GB" dirty="0">
              <a:solidFill>
                <a:prstClr val="black"/>
              </a:solidFill>
            </a:endParaRPr>
          </a:p>
        </p:txBody>
      </p:sp>
      <p:sp>
        <p:nvSpPr>
          <p:cNvPr id="6" name="Date Placeholder 5"/>
          <p:cNvSpPr>
            <a:spLocks noGrp="1"/>
          </p:cNvSpPr>
          <p:nvPr>
            <p:ph type="dt" idx="12"/>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97882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a:t>
            </a:r>
            <a:r>
              <a:rPr lang="en-US" u="sng" baseline="0" dirty="0"/>
              <a:t> Points:</a:t>
            </a:r>
          </a:p>
          <a:p>
            <a:pPr>
              <a:spcBef>
                <a:spcPct val="0"/>
              </a:spcBef>
              <a:buFont typeface="Arial" pitchFamily="34" charset="0"/>
              <a:buChar char="•"/>
            </a:pPr>
            <a:r>
              <a:rPr lang="en-US" dirty="0"/>
              <a:t>Try the spreadsheet import</a:t>
            </a:r>
          </a:p>
          <a:p>
            <a:pPr>
              <a:spcBef>
                <a:spcPct val="0"/>
              </a:spcBef>
              <a:buFont typeface="Arial" pitchFamily="34" charset="0"/>
              <a:buChar char="•"/>
            </a:pPr>
            <a:r>
              <a:rPr lang="en-US" dirty="0"/>
              <a:t>Complete as early as possible</a:t>
            </a:r>
            <a:r>
              <a:rPr lang="en-US" baseline="0" dirty="0"/>
              <a:t> as </a:t>
            </a:r>
            <a:r>
              <a:rPr lang="en-US" dirty="0"/>
              <a:t>processing expenses takes time (usually 2</a:t>
            </a:r>
            <a:r>
              <a:rPr lang="en-US" baseline="0" dirty="0"/>
              <a:t> to 3 week cycle) and you may find yourself paying out of pocket</a:t>
            </a: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33</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197456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E7D22E-2FCF-4181-8686-08BDCDF94062}" type="slidenum">
              <a:rPr lang="en-US" smtClean="0"/>
              <a:pPr/>
              <a:t>42</a:t>
            </a:fld>
            <a:endParaRPr lang="en-US" dirty="0"/>
          </a:p>
        </p:txBody>
      </p:sp>
    </p:spTree>
    <p:extLst>
      <p:ext uri="{BB962C8B-B14F-4D97-AF65-F5344CB8AC3E}">
        <p14:creationId xmlns:p14="http://schemas.microsoft.com/office/powerpoint/2010/main" val="2979094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dirty="0"/>
          </a:p>
        </p:txBody>
      </p:sp>
      <p:sp>
        <p:nvSpPr>
          <p:cNvPr id="45060" name="Footer Placeholder 3"/>
          <p:cNvSpPr>
            <a:spLocks noGrp="1"/>
          </p:cNvSpPr>
          <p:nvPr>
            <p:ph type="ftr" sz="quarter" idx="4"/>
          </p:nvPr>
        </p:nvSpPr>
        <p:spPr>
          <a:noFill/>
        </p:spPr>
        <p:txBody>
          <a:bodyPr/>
          <a:lstStyle/>
          <a:p>
            <a:r>
              <a:rPr lang="en-GB" dirty="0">
                <a:ea typeface="MS PGothic" pitchFamily="34" charset="-128"/>
                <a:cs typeface="Arial" charset="0"/>
              </a:rPr>
              <a:t>© 2006 Capgemini - All rights reserved</a:t>
            </a:r>
          </a:p>
        </p:txBody>
      </p:sp>
      <p:sp>
        <p:nvSpPr>
          <p:cNvPr id="45061" name="Slide Number Placeholder 4"/>
          <p:cNvSpPr>
            <a:spLocks noGrp="1"/>
          </p:cNvSpPr>
          <p:nvPr>
            <p:ph type="sldNum" sz="quarter" idx="5"/>
          </p:nvPr>
        </p:nvSpPr>
        <p:spPr>
          <a:noFill/>
        </p:spPr>
        <p:txBody>
          <a:bodyPr/>
          <a:lstStyle/>
          <a:p>
            <a:fld id="{BBD12AA3-4370-44C9-B269-4CBE159640BB}" type="slidenum">
              <a:rPr lang="en-GB" smtClean="0">
                <a:ea typeface="MS PGothic" pitchFamily="34" charset="-128"/>
                <a:cs typeface="Arial" charset="0"/>
              </a:rPr>
              <a:pPr/>
              <a:t>43</a:t>
            </a:fld>
            <a:endParaRPr lang="en-GB" dirty="0">
              <a:ea typeface="MS PGothic" pitchFamily="34" charset="-128"/>
              <a:cs typeface="Arial" charset="0"/>
            </a:endParaRPr>
          </a:p>
        </p:txBody>
      </p:sp>
    </p:spTree>
    <p:extLst>
      <p:ext uri="{BB962C8B-B14F-4D97-AF65-F5344CB8AC3E}">
        <p14:creationId xmlns:p14="http://schemas.microsoft.com/office/powerpoint/2010/main" val="35709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3</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403692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4</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311795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5</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849468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a:t>
            </a:r>
            <a:r>
              <a:rPr lang="en-US" u="sng" baseline="0" dirty="0"/>
              <a:t> Points:</a:t>
            </a:r>
          </a:p>
          <a:p>
            <a:pPr>
              <a:spcBef>
                <a:spcPct val="0"/>
              </a:spcBef>
              <a:buFont typeface="Arial" pitchFamily="34" charset="0"/>
              <a:buChar char="•"/>
            </a:pPr>
            <a:r>
              <a:rPr lang="en-US" baseline="0" dirty="0"/>
              <a:t>Explain  that this is for out of office use</a:t>
            </a:r>
            <a:endParaRPr lang="en-US" dirty="0"/>
          </a:p>
          <a:p>
            <a:pPr>
              <a:spcBef>
                <a:spcPct val="0"/>
              </a:spcBef>
            </a:pP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6</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893235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a:t>
            </a:r>
            <a:r>
              <a:rPr lang="en-US" u="sng" baseline="0" dirty="0"/>
              <a:t> Points:</a:t>
            </a:r>
          </a:p>
          <a:p>
            <a:pPr>
              <a:spcBef>
                <a:spcPct val="0"/>
              </a:spcBef>
              <a:buFont typeface="Arial" pitchFamily="34" charset="0"/>
              <a:buChar char="•"/>
            </a:pPr>
            <a:r>
              <a:rPr lang="en-US" baseline="0" dirty="0"/>
              <a:t>Explain  that this is for out of office use</a:t>
            </a:r>
            <a:endParaRPr lang="en-US" dirty="0"/>
          </a:p>
          <a:p>
            <a:pPr>
              <a:spcBef>
                <a:spcPct val="0"/>
              </a:spcBef>
            </a:pPr>
            <a:endParaRPr lang="en-US"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7</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1524633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a:t>Key Points:</a:t>
            </a:r>
          </a:p>
          <a:p>
            <a:pPr>
              <a:spcBef>
                <a:spcPct val="0"/>
              </a:spcBef>
              <a:buFont typeface="Arial" pitchFamily="34" charset="0"/>
              <a:buChar char="•"/>
            </a:pPr>
            <a:r>
              <a:rPr lang="en-US" u="none" dirty="0"/>
              <a:t>You need to do this for Outlook and</a:t>
            </a:r>
            <a:r>
              <a:rPr lang="en-US" u="none" baseline="0" dirty="0"/>
              <a:t> access to the intranet when out of the office</a:t>
            </a:r>
            <a:endParaRPr lang="en-US" u="none" dirty="0"/>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8</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51506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9</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356971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4.xml"/><Relationship Id="rId7" Type="http://schemas.openxmlformats.org/officeDocument/2006/relationships/image" Target="../media/image38.emf"/><Relationship Id="rId12" Type="http://schemas.openxmlformats.org/officeDocument/2006/relationships/image" Target="../media/image4.sv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png"/><Relationship Id="rId5" Type="http://schemas.openxmlformats.org/officeDocument/2006/relationships/slideMaster" Target="../slideMasters/slideMaster4.xml"/><Relationship Id="rId10" Type="http://schemas.openxmlformats.org/officeDocument/2006/relationships/image" Target="../media/image7.svg"/><Relationship Id="rId4" Type="http://schemas.openxmlformats.org/officeDocument/2006/relationships/tags" Target="../tags/tag5.xm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svg"/><Relationship Id="rId3" Type="http://schemas.openxmlformats.org/officeDocument/2006/relationships/tags" Target="../tags/tag7.xml"/><Relationship Id="rId7" Type="http://schemas.openxmlformats.org/officeDocument/2006/relationships/oleObject" Target="../embeddings/oleObject3.bin"/><Relationship Id="rId12" Type="http://schemas.openxmlformats.org/officeDocument/2006/relationships/image" Target="../media/image3.png"/><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39.jpeg"/><Relationship Id="rId11" Type="http://schemas.openxmlformats.org/officeDocument/2006/relationships/image" Target="../media/image7.svg"/><Relationship Id="rId5" Type="http://schemas.openxmlformats.org/officeDocument/2006/relationships/slideMaster" Target="../slideMasters/slideMaster4.xml"/><Relationship Id="rId10" Type="http://schemas.openxmlformats.org/officeDocument/2006/relationships/image" Target="../media/image6.png"/><Relationship Id="rId4" Type="http://schemas.openxmlformats.org/officeDocument/2006/relationships/tags" Target="../tags/tag8.xml"/><Relationship Id="rId9" Type="http://schemas.openxmlformats.org/officeDocument/2006/relationships/oleObject" Target="../embeddings/oleObject4.bin"/></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10.xml"/><Relationship Id="rId7" Type="http://schemas.openxmlformats.org/officeDocument/2006/relationships/image" Target="../media/image38.emf"/><Relationship Id="rId12" Type="http://schemas.openxmlformats.org/officeDocument/2006/relationships/image" Target="../media/image4.svg"/><Relationship Id="rId2" Type="http://schemas.openxmlformats.org/officeDocument/2006/relationships/tags" Target="../tags/tag9.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3.png"/><Relationship Id="rId5" Type="http://schemas.openxmlformats.org/officeDocument/2006/relationships/slideMaster" Target="../slideMasters/slideMaster4.xml"/><Relationship Id="rId10" Type="http://schemas.openxmlformats.org/officeDocument/2006/relationships/image" Target="../media/image7.svg"/><Relationship Id="rId4" Type="http://schemas.openxmlformats.org/officeDocument/2006/relationships/tags" Target="../tags/tag11.xm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8.svg"/></Relationships>
</file>

<file path=ppt/slideLayouts/_rels/slideLayout3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4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4" Type="http://schemas.openxmlformats.org/officeDocument/2006/relationships/image" Target="../media/image5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8.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6.vml"/><Relationship Id="rId5" Type="http://schemas.openxmlformats.org/officeDocument/2006/relationships/image" Target="../media/image54.emf"/><Relationship Id="rId4" Type="http://schemas.openxmlformats.org/officeDocument/2006/relationships/oleObject" Target="../embeddings/oleObject9.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7.vml"/><Relationship Id="rId5" Type="http://schemas.openxmlformats.org/officeDocument/2006/relationships/image" Target="../media/image54.emf"/><Relationship Id="rId4" Type="http://schemas.openxmlformats.org/officeDocument/2006/relationships/oleObject" Target="../embeddings/oleObject10.bin"/></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17.xml"/><Relationship Id="rId7" Type="http://schemas.openxmlformats.org/officeDocument/2006/relationships/oleObject" Target="../embeddings/oleObject11.bin"/><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slideMaster" Target="../slideMasters/slideMaster6.xml"/><Relationship Id="rId5" Type="http://schemas.openxmlformats.org/officeDocument/2006/relationships/tags" Target="../tags/tag19.xml"/><Relationship Id="rId4" Type="http://schemas.openxmlformats.org/officeDocument/2006/relationships/tags" Target="../tags/tag18.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9.vml"/><Relationship Id="rId5" Type="http://schemas.openxmlformats.org/officeDocument/2006/relationships/image" Target="../media/image54.emf"/><Relationship Id="rId4" Type="http://schemas.openxmlformats.org/officeDocument/2006/relationships/oleObject" Target="../embeddings/oleObject12.bin"/></Relationships>
</file>

<file path=ppt/slideLayouts/_rels/slideLayout5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1490" y="404814"/>
            <a:ext cx="1857375"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31490" y="3555553"/>
            <a:ext cx="4387484" cy="869950"/>
          </a:xfrm>
        </p:spPr>
        <p:txBody>
          <a:bodyPr lIns="0" tIns="0" rIns="0" bIns="0" anchor="b">
            <a:normAutofit/>
          </a:bodyPr>
          <a:lstStyle>
            <a:lvl1pPr>
              <a:lnSpc>
                <a:spcPts val="2438"/>
              </a:lnSpc>
              <a:defRPr sz="2113">
                <a:solidFill>
                  <a:schemeClr val="tx2"/>
                </a:solidFill>
              </a:defRPr>
            </a:lvl1pPr>
            <a:lvl2pPr>
              <a:defRPr sz="195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31490" y="4540515"/>
            <a:ext cx="4387484" cy="1196340"/>
          </a:xfrm>
        </p:spPr>
        <p:txBody>
          <a:bodyPr lIns="0" tIns="0" rIns="0" bIns="0">
            <a:normAutofit/>
          </a:bodyPr>
          <a:lstStyle>
            <a:lvl1pPr>
              <a:lnSpc>
                <a:spcPts val="1463"/>
              </a:lnSpc>
              <a:defRPr sz="1300">
                <a:solidFill>
                  <a:schemeClr val="accent2"/>
                </a:solidFill>
              </a:defRPr>
            </a:lvl1pPr>
            <a:lvl2pPr>
              <a:defRPr sz="13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4580047" y="606982"/>
            <a:ext cx="6353908" cy="5139949"/>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US" sz="1544"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cstate="screen">
            <a:clrChange>
              <a:clrFrom>
                <a:srgbClr val="DBE3F3">
                  <a:alpha val="96863"/>
                </a:srgbClr>
              </a:clrFrom>
              <a:clrTo>
                <a:srgbClr val="DBE3F3">
                  <a:alpha val="0"/>
                </a:srgbClr>
              </a:clrTo>
            </a:clrChange>
            <a:extLst>
              <a:ext uri="{28A0092B-C50C-407E-A947-70E740481C1C}">
                <a14:useLocalDpi xmlns:a14="http://schemas.microsoft.com/office/drawing/2010/main"/>
              </a:ext>
            </a:extLst>
          </a:blip>
          <a:srcRect l="7775" r="43208"/>
          <a:stretch/>
        </p:blipFill>
        <p:spPr>
          <a:xfrm>
            <a:off x="5047500" y="1"/>
            <a:ext cx="4856040" cy="6859588"/>
          </a:xfrm>
          <a:prstGeom prst="rect">
            <a:avLst/>
          </a:prstGeom>
        </p:spPr>
      </p:pic>
    </p:spTree>
    <p:extLst>
      <p:ext uri="{BB962C8B-B14F-4D97-AF65-F5344CB8AC3E}">
        <p14:creationId xmlns:p14="http://schemas.microsoft.com/office/powerpoint/2010/main" val="78124930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507094" y="1903414"/>
            <a:ext cx="1180207"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5244847" y="1903414"/>
            <a:ext cx="1180207"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507094" y="4379454"/>
            <a:ext cx="1180207"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5244847" y="4379454"/>
            <a:ext cx="1180207"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1793649"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6532535"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1793649"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532535"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8591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5393468" y="662160"/>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5393468" y="4374298"/>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5393467" y="4810700"/>
            <a:ext cx="3967982" cy="1717101"/>
          </a:xfrm>
          <a:prstGeom prst="rect">
            <a:avLst/>
          </a:prstGeom>
        </p:spPr>
        <p:txBody>
          <a:bodyPr>
            <a:noAutofit/>
          </a:bodyPr>
          <a:lstStyle>
            <a:lvl1pPr>
              <a:lnSpc>
                <a:spcPts val="1300"/>
              </a:lnSpc>
              <a:defRPr sz="1138"/>
            </a:lvl1pPr>
            <a:lvl2pPr marL="140593" indent="-136723">
              <a:lnSpc>
                <a:spcPts val="1138"/>
              </a:lnSpc>
              <a:defRPr sz="975"/>
            </a:lvl2pPr>
            <a:lvl3pPr marL="282476" indent="-141883">
              <a:lnSpc>
                <a:spcPts val="975"/>
              </a:lnSpc>
              <a:defRPr sz="894"/>
            </a:lvl3pPr>
            <a:lvl4pPr marL="328911" indent="-94159">
              <a:lnSpc>
                <a:spcPts val="894"/>
              </a:lnSpc>
              <a:defRPr sz="813"/>
            </a:lvl4pPr>
            <a:lvl5pPr>
              <a:lnSpc>
                <a:spcPct val="100000"/>
              </a:lnSpc>
              <a:defRPr sz="975"/>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5393467"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7696891"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5393467"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7696891"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5130340"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pt-PT" sz="1544"/>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4621831" y="4703083"/>
            <a:ext cx="336650"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4445894" y="4458435"/>
            <a:ext cx="51258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335313" y="4869077"/>
            <a:ext cx="2717071" cy="1088820"/>
          </a:xfrm>
          <a:prstGeom prst="rect">
            <a:avLst/>
          </a:prstGeom>
        </p:spPr>
        <p:txBody>
          <a:bodyPr anchor="b">
            <a:noAutofit/>
          </a:bodyPr>
          <a:lstStyle>
            <a:lvl1pPr>
              <a:lnSpc>
                <a:spcPts val="1300"/>
              </a:lnSpc>
              <a:spcAft>
                <a:spcPts val="0"/>
              </a:spcAft>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22749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31490" y="2439343"/>
            <a:ext cx="4013895"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1646841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810961" y="2708996"/>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3738529"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6666095"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2" name="Oval 20">
            <a:extLst>
              <a:ext uri="{FF2B5EF4-FFF2-40B4-BE49-F238E27FC236}">
                <a16:creationId xmlns:a16="http://schemas.microsoft.com/office/drawing/2014/main" id="{C5DBDB28-88AB-4F14-9F73-9D7C1E6EE4B1}"/>
              </a:ext>
            </a:extLst>
          </p:cNvPr>
          <p:cNvSpPr/>
          <p:nvPr userDrawn="1"/>
        </p:nvSpPr>
        <p:spPr>
          <a:xfrm>
            <a:off x="7048303"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Oval 20">
            <a:extLst>
              <a:ext uri="{FF2B5EF4-FFF2-40B4-BE49-F238E27FC236}">
                <a16:creationId xmlns:a16="http://schemas.microsoft.com/office/drawing/2014/main" id="{2F532516-8DF9-44A4-935A-3131E96D437E}"/>
              </a:ext>
            </a:extLst>
          </p:cNvPr>
          <p:cNvSpPr/>
          <p:nvPr userDrawn="1"/>
        </p:nvSpPr>
        <p:spPr>
          <a:xfrm>
            <a:off x="4120736"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Oval 20">
            <a:extLst>
              <a:ext uri="{FF2B5EF4-FFF2-40B4-BE49-F238E27FC236}">
                <a16:creationId xmlns:a16="http://schemas.microsoft.com/office/drawing/2014/main" id="{41ACABC2-6590-4E4B-9507-376785C34C7E}"/>
              </a:ext>
            </a:extLst>
          </p:cNvPr>
          <p:cNvSpPr/>
          <p:nvPr userDrawn="1"/>
        </p:nvSpPr>
        <p:spPr>
          <a:xfrm>
            <a:off x="1193169"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275"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364175" y="249237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4291743" y="2492897"/>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7219309" y="246585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924983" y="4005263"/>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3852551"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6780117"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6780117" y="4941889"/>
            <a:ext cx="2223691" cy="935037"/>
          </a:xfrm>
          <a:prstGeom prst="rect">
            <a:avLst/>
          </a:prstGeom>
        </p:spPr>
        <p:txBody>
          <a:bodyPr>
            <a:normAutofit/>
          </a:bodyPr>
          <a:lstStyle>
            <a:lvl1pPr>
              <a:defRPr sz="1138"/>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3852551" y="4919316"/>
            <a:ext cx="2223691" cy="935037"/>
          </a:xfrm>
          <a:prstGeom prst="rect">
            <a:avLst/>
          </a:prstGeom>
        </p:spPr>
        <p:txBody>
          <a:bodyPr>
            <a:normAutofit/>
          </a:bodyPr>
          <a:lstStyle>
            <a:lvl1pPr>
              <a:defRPr sz="1138"/>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924983" y="4919316"/>
            <a:ext cx="2223691" cy="935037"/>
          </a:xfrm>
          <a:prstGeom prst="rect">
            <a:avLst/>
          </a:prstGeom>
        </p:spPr>
        <p:txBody>
          <a:bodyPr>
            <a:normAutofit/>
          </a:bodyPr>
          <a:lstStyle>
            <a:lvl1pPr>
              <a:defRPr sz="1138"/>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40428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9906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331491" y="1700808"/>
            <a:ext cx="4738886" cy="432048"/>
          </a:xfrm>
          <a:prstGeom prst="rect">
            <a:avLst/>
          </a:prstGeom>
        </p:spPr>
        <p:txBody>
          <a:bodyPr anchor="ctr">
            <a:noAutofit/>
          </a:bodyPr>
          <a:lstStyle>
            <a:lvl1pPr>
              <a:lnSpc>
                <a:spcPts val="1788"/>
              </a:lnSpc>
              <a:spcAft>
                <a:spcPts val="0"/>
              </a:spcAft>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3305" b="8553"/>
          <a:stretch>
            <a:fillRect/>
          </a:stretch>
        </p:blipFill>
        <p:spPr>
          <a:xfrm rot="19314106">
            <a:off x="8199267" y="-166653"/>
            <a:ext cx="2862135"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502133"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040315"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3578497"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5116678"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6654860"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8193042" y="5585038"/>
            <a:ext cx="1375115" cy="432048"/>
          </a:xfrm>
          <a:prstGeom prst="rect">
            <a:avLst/>
          </a:prstGeom>
        </p:spPr>
        <p:txBody>
          <a:bodyPr anchor="ctr">
            <a:noAutofit/>
          </a:bodyPr>
          <a:lstStyle>
            <a:lvl1pPr algn="r">
              <a:lnSpc>
                <a:spcPts val="1300"/>
              </a:lnSpc>
              <a:defRPr sz="1138" b="1">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346522"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136809"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5927096"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81836" t="-4713" b="16530"/>
          <a:stretch/>
        </p:blipFill>
        <p:spPr>
          <a:xfrm>
            <a:off x="9382582" y="188640"/>
            <a:ext cx="344789"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331491" y="2235647"/>
            <a:ext cx="8154356"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9838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541735" y="5733255"/>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270258"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003572"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573641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746925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2963779" y="1958081"/>
            <a:ext cx="1170130" cy="1152128"/>
          </a:xfrm>
          <a:prstGeom prst="rect">
            <a:avLst/>
          </a:prstGeom>
          <a:solidFill>
            <a:srgbClr val="0070AD"/>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5187026" y="3428999"/>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2916832" y="1916832"/>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5149476"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682328"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717716" y="3711981"/>
            <a:ext cx="1007297" cy="432426"/>
          </a:xfrm>
          <a:prstGeom prst="rect">
            <a:avLst/>
          </a:prstGeom>
          <a:noFill/>
        </p:spPr>
        <p:txBody>
          <a:bodyPr wrap="square" rtlCol="0">
            <a:spAutoFit/>
          </a:bodyPr>
          <a:lstStyle/>
          <a:p>
            <a:pPr algn="r">
              <a:lnSpc>
                <a:spcPct val="85000"/>
              </a:lnSpc>
            </a:pPr>
            <a:r>
              <a:rPr lang="en-US" sz="13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354884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5772091"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4777481" y="4004369"/>
            <a:ext cx="3510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20319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310119" y="5226817"/>
            <a:ext cx="697775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32574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058589"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479143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652427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8270654"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4190474" y="2091773"/>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1943372"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6416005"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715864" y="3428106"/>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3653614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
        <p:nvSpPr>
          <p:cNvPr id="8" name="Freeform 5"/>
          <p:cNvSpPr>
            <a:spLocks/>
          </p:cNvSpPr>
          <p:nvPr userDrawn="1"/>
        </p:nvSpPr>
        <p:spPr bwMode="auto">
          <a:xfrm>
            <a:off x="-1009947" y="-2656920"/>
            <a:ext cx="8749010"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544" dirty="0"/>
          </a:p>
        </p:txBody>
      </p:sp>
      <p:grpSp>
        <p:nvGrpSpPr>
          <p:cNvPr id="9" name="Group 8"/>
          <p:cNvGrpSpPr/>
          <p:nvPr userDrawn="1"/>
        </p:nvGrpSpPr>
        <p:grpSpPr>
          <a:xfrm>
            <a:off x="4045466" y="2404111"/>
            <a:ext cx="597198"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grpSp>
      <p:sp>
        <p:nvSpPr>
          <p:cNvPr id="14" name="Rectangle 13"/>
          <p:cNvSpPr/>
          <p:nvPr userDrawn="1"/>
        </p:nvSpPr>
        <p:spPr>
          <a:xfrm>
            <a:off x="5310649" y="2886346"/>
            <a:ext cx="4164648"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pPr>
            <a:r>
              <a:rPr lang="en-US" sz="731"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31" dirty="0">
                <a:solidFill>
                  <a:schemeClr val="accent1"/>
                </a:solidFill>
              </a:rPr>
              <a:t>the Collaborative Business Experience™</a:t>
            </a:r>
            <a:r>
              <a:rPr lang="en-US" sz="731" dirty="0">
                <a:solidFill>
                  <a:schemeClr val="tx1"/>
                </a:solidFill>
              </a:rPr>
              <a:t>, and draws on </a:t>
            </a:r>
            <a:r>
              <a:rPr lang="en-US" sz="731" dirty="0">
                <a:solidFill>
                  <a:schemeClr val="accent1"/>
                </a:solidFill>
              </a:rPr>
              <a:t>Rightshore</a:t>
            </a:r>
            <a:r>
              <a:rPr lang="en-US" sz="731" baseline="30000" dirty="0">
                <a:solidFill>
                  <a:schemeClr val="accent1"/>
                </a:solidFill>
              </a:rPr>
              <a:t>®</a:t>
            </a:r>
            <a:r>
              <a:rPr lang="en-US" sz="731" dirty="0">
                <a:solidFill>
                  <a:schemeClr val="tx1"/>
                </a:solidFill>
              </a:rPr>
              <a:t>, its worldwide delivery model.</a:t>
            </a:r>
          </a:p>
        </p:txBody>
      </p:sp>
      <p:sp>
        <p:nvSpPr>
          <p:cNvPr id="15" name="Rectangle 14"/>
          <p:cNvSpPr/>
          <p:nvPr userDrawn="1"/>
        </p:nvSpPr>
        <p:spPr>
          <a:xfrm>
            <a:off x="5310649" y="2507082"/>
            <a:ext cx="1803718"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dirty="0">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dirty="0">
                <a:solidFill>
                  <a:schemeClr val="tx1"/>
                </a:solidFill>
              </a:rPr>
              <a:t>Learn more about us at</a:t>
            </a:r>
          </a:p>
          <a:p>
            <a:pPr algn="just">
              <a:lnSpc>
                <a:spcPts val="975"/>
              </a:lnSpc>
            </a:pPr>
            <a:r>
              <a:rPr lang="en-US" sz="1138"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648713"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960206"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271700"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83193"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337219" y="3979258"/>
            <a:ext cx="270721" cy="333195"/>
          </a:xfrm>
          <a:prstGeom prst="rect">
            <a:avLst/>
          </a:prstGeom>
          <a:noFill/>
        </p:spPr>
      </p:pic>
      <p:sp>
        <p:nvSpPr>
          <p:cNvPr id="23" name="Rectangle 22"/>
          <p:cNvSpPr/>
          <p:nvPr userDrawn="1"/>
        </p:nvSpPr>
        <p:spPr>
          <a:xfrm>
            <a:off x="337218" y="5746070"/>
            <a:ext cx="3411379" cy="464230"/>
          </a:xfrm>
          <a:prstGeom prst="rect">
            <a:avLst/>
          </a:prstGeom>
        </p:spPr>
        <p:txBody>
          <a:bodyPr wrap="square" lIns="0" tIns="0" rIns="0" bIns="0" anchor="b" anchorCtr="0">
            <a:spAutoFit/>
          </a:bodyPr>
          <a:lstStyle/>
          <a:p>
            <a:pPr>
              <a:spcAft>
                <a:spcPts val="488"/>
              </a:spcAft>
            </a:pPr>
            <a:r>
              <a:rPr lang="en-US" sz="650" noProof="0" dirty="0">
                <a:solidFill>
                  <a:schemeClr val="bg1"/>
                </a:solidFill>
                <a:latin typeface="+mn-lt"/>
                <a:cs typeface="Arial"/>
              </a:rPr>
              <a:t>This message contains information that may be privileged or confidential and is the property of the Capgemini Group.</a:t>
            </a:r>
            <a:br>
              <a:rPr lang="en-US" sz="650" noProof="0" dirty="0">
                <a:solidFill>
                  <a:schemeClr val="bg1"/>
                </a:solidFill>
                <a:latin typeface="+mn-lt"/>
                <a:cs typeface="Arial"/>
              </a:rPr>
            </a:br>
            <a:r>
              <a:rPr lang="en-US" sz="650" noProof="0" dirty="0">
                <a:solidFill>
                  <a:schemeClr val="bg1"/>
                </a:solidFill>
                <a:latin typeface="Arial"/>
                <a:cs typeface="Arial"/>
              </a:rPr>
              <a:t>Copyright © 2017 Capgemini. All rights reserved.</a:t>
            </a:r>
          </a:p>
          <a:p>
            <a:pPr marL="0" marR="0" indent="0" defTabSz="778177" rtl="0" eaLnBrk="1" fontAlgn="auto" latinLnBrk="0" hangingPunct="1">
              <a:lnSpc>
                <a:spcPct val="100000"/>
              </a:lnSpc>
              <a:spcBef>
                <a:spcPts val="0"/>
              </a:spcBef>
              <a:spcAft>
                <a:spcPts val="488"/>
              </a:spcAft>
              <a:buClrTx/>
              <a:buSzTx/>
              <a:buFontTx/>
              <a:buNone/>
              <a:tabLst/>
              <a:defRPr/>
            </a:pPr>
            <a:r>
              <a:rPr lang="en-US" sz="650" noProof="0" dirty="0">
                <a:solidFill>
                  <a:schemeClr val="bg1"/>
                </a:solidFill>
                <a:latin typeface="Arial"/>
                <a:cs typeface="Arial"/>
              </a:rPr>
              <a:t>Rightshore</a:t>
            </a:r>
            <a:r>
              <a:rPr lang="en-US" sz="650" baseline="30000" noProof="0" dirty="0">
                <a:solidFill>
                  <a:schemeClr val="bg1"/>
                </a:solidFill>
                <a:latin typeface="Arial"/>
                <a:cs typeface="Arial"/>
              </a:rPr>
              <a:t>®</a:t>
            </a:r>
            <a:r>
              <a:rPr lang="en-US" sz="650" noProof="0" dirty="0">
                <a:solidFill>
                  <a:schemeClr val="bg1"/>
                </a:solidFill>
                <a:latin typeface="Arial"/>
                <a:cs typeface="Arial"/>
              </a:rPr>
              <a:t> is a trademark belonging to Capgemini.</a:t>
            </a:r>
          </a:p>
        </p:txBody>
      </p:sp>
      <p:sp>
        <p:nvSpPr>
          <p:cNvPr id="24" name="Rectangle 23"/>
          <p:cNvSpPr/>
          <p:nvPr userDrawn="1"/>
        </p:nvSpPr>
        <p:spPr>
          <a:xfrm>
            <a:off x="5310650" y="5985047"/>
            <a:ext cx="4241005" cy="225254"/>
          </a:xfrm>
          <a:prstGeom prst="rect">
            <a:avLst/>
          </a:prstGeom>
        </p:spPr>
        <p:txBody>
          <a:bodyPr wrap="square" lIns="0" tIns="0" rIns="0" bIns="0" anchor="b" anchorCtr="0">
            <a:spAutoFit/>
          </a:bodyPr>
          <a:lstStyle/>
          <a:p>
            <a:pPr>
              <a:spcAft>
                <a:spcPts val="488"/>
              </a:spcAft>
            </a:pPr>
            <a:r>
              <a:rPr lang="en-US" sz="488"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7" name="Rectangle 26">
            <a:hlinkClick r:id="rId14"/>
          </p:cNvPr>
          <p:cNvSpPr/>
          <p:nvPr userDrawn="1"/>
        </p:nvSpPr>
        <p:spPr>
          <a:xfrm>
            <a:off x="5307449" y="4445640"/>
            <a:ext cx="1504474"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pic>
        <p:nvPicPr>
          <p:cNvPr id="29" name="Picture 28"/>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331152" y="4434172"/>
            <a:ext cx="2080260" cy="201012"/>
          </a:xfrm>
          <a:prstGeom prst="rect">
            <a:avLst/>
          </a:prstGeom>
        </p:spPr>
      </p:pic>
    </p:spTree>
    <p:extLst>
      <p:ext uri="{BB962C8B-B14F-4D97-AF65-F5344CB8AC3E}">
        <p14:creationId xmlns:p14="http://schemas.microsoft.com/office/powerpoint/2010/main" val="3619512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2"/>
          </p:nvPr>
        </p:nvSpPr>
        <p:spPr>
          <a:xfrm>
            <a:off x="261284" y="990600"/>
            <a:ext cx="9410700" cy="5029200"/>
          </a:xfrm>
        </p:spPr>
        <p:txBody>
          <a:bodyPr/>
          <a:lstStyle>
            <a:lvl1pPr algn="l" rtl="0" eaLnBrk="1" fontAlgn="base" hangingPunct="1">
              <a:spcBef>
                <a:spcPct val="0"/>
              </a:spcBef>
              <a:spcAft>
                <a:spcPts val="600"/>
              </a:spcAft>
              <a:defRPr lang="en-US" sz="1600" dirty="0" smtClean="0">
                <a:solidFill>
                  <a:schemeClr val="tx1"/>
                </a:solidFill>
                <a:latin typeface="+mn-lt"/>
                <a:ea typeface="+mn-ea"/>
                <a:cs typeface="+mn-cs"/>
              </a:defRPr>
            </a:lvl1pPr>
            <a:lvl2pPr algn="l" rtl="0" eaLnBrk="1" fontAlgn="base" hangingPunct="1">
              <a:spcBef>
                <a:spcPct val="0"/>
              </a:spcBef>
              <a:spcAft>
                <a:spcPts val="600"/>
              </a:spcAft>
              <a:defRPr lang="en-US" sz="1600" dirty="0" smtClean="0">
                <a:solidFill>
                  <a:schemeClr val="tx1"/>
                </a:solidFill>
                <a:latin typeface="+mn-lt"/>
                <a:ea typeface="+mn-ea"/>
                <a:cs typeface="+mn-cs"/>
              </a:defRPr>
            </a:lvl2pPr>
            <a:lvl3pPr algn="l" rtl="0" eaLnBrk="1" fontAlgn="base" hangingPunct="1">
              <a:spcBef>
                <a:spcPct val="0"/>
              </a:spcBef>
              <a:spcAft>
                <a:spcPts val="600"/>
              </a:spcAft>
              <a:defRPr lang="en-US" sz="1600" dirty="0" smtClean="0">
                <a:solidFill>
                  <a:schemeClr val="tx1"/>
                </a:solidFill>
                <a:latin typeface="+mn-lt"/>
                <a:ea typeface="+mn-ea"/>
                <a:cs typeface="+mn-cs"/>
              </a:defRPr>
            </a:lvl3pPr>
            <a:lvl4pPr algn="l" rtl="0" eaLnBrk="1" fontAlgn="base" hangingPunct="1">
              <a:spcBef>
                <a:spcPct val="0"/>
              </a:spcBef>
              <a:spcAft>
                <a:spcPts val="600"/>
              </a:spcAft>
              <a:defRPr lang="en-US" sz="1600" dirty="0" smtClean="0">
                <a:solidFill>
                  <a:schemeClr val="tx1"/>
                </a:solidFill>
                <a:latin typeface="+mn-lt"/>
                <a:ea typeface="+mn-ea"/>
                <a:cs typeface="+mn-cs"/>
              </a:defRPr>
            </a:lvl4pPr>
            <a:lvl5pPr algn="l" rtl="0" eaLnBrk="1" fontAlgn="base" hangingPunct="1">
              <a:spcBef>
                <a:spcPct val="0"/>
              </a:spcBef>
              <a:spcAft>
                <a:spcPts val="600"/>
              </a:spcAft>
              <a:defRPr lang="en-US" sz="16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134"/>
          <p:cNvSpPr>
            <a:spLocks noGrp="1" noChangeArrowheads="1"/>
          </p:cNvSpPr>
          <p:nvPr>
            <p:ph type="title"/>
          </p:nvPr>
        </p:nvSpPr>
        <p:spPr bwMode="auto">
          <a:xfrm>
            <a:off x="261408" y="212726"/>
            <a:ext cx="9440418"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1494140910"/>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8" y="0"/>
            <a:ext cx="9903524"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23077" b="19676"/>
          <a:stretch/>
        </p:blipFill>
        <p:spPr>
          <a:xfrm rot="16200000">
            <a:off x="3755152" y="707148"/>
            <a:ext cx="6857997" cy="5443700"/>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5434297" y="4308294"/>
            <a:ext cx="2831023" cy="1721321"/>
          </a:xfrm>
          <a:prstGeom prst="rect">
            <a:avLst/>
          </a:prstGeom>
        </p:spPr>
        <p:txBody>
          <a:bodyPr vert="horz" lIns="0" tIns="0" rIns="0" bIns="45720" rtlCol="0" anchor="b">
            <a:noAutofit/>
          </a:bodyPr>
          <a:lstStyle>
            <a:lvl1pPr>
              <a:lnSpc>
                <a:spcPts val="2438"/>
              </a:lnSpc>
              <a:defRPr sz="2113">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31491" y="5085184"/>
            <a:ext cx="3350242" cy="944430"/>
          </a:xfrm>
          <a:prstGeom prst="rect">
            <a:avLst/>
          </a:prstGeom>
        </p:spPr>
        <p:txBody>
          <a:bodyPr anchor="b">
            <a:noAutofit/>
          </a:bodyPr>
          <a:lstStyle>
            <a:lvl1pPr>
              <a:lnSpc>
                <a:spcPts val="1788"/>
              </a:lnSpc>
              <a:spcAft>
                <a:spcPts val="0"/>
              </a:spcAft>
              <a:defRPr sz="1463"/>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81836" t="-4713" b="16530"/>
          <a:stretch/>
        </p:blipFill>
        <p:spPr>
          <a:xfrm>
            <a:off x="9382582" y="188640"/>
            <a:ext cx="344789"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06225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0875"/>
          <a:stretch>
            <a:fillRect/>
          </a:stretch>
        </p:blipFill>
        <p:spPr>
          <a:xfrm rot="19800000" flipH="1">
            <a:off x="-1428890" y="-861399"/>
            <a:ext cx="6738494"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906000" cy="6857998"/>
          </a:xfrm>
          <a:prstGeom prst="rect">
            <a:avLst/>
          </a:prstGeom>
          <a:noFill/>
        </p:spPr>
        <p:txBody>
          <a:bodyPr anchor="ctr"/>
          <a:lstStyle>
            <a:lvl1pPr algn="ctr">
              <a:defRPr/>
            </a:lvl1pPr>
          </a:lstStyle>
          <a:p>
            <a:r>
              <a:rPr lang="en-US" dirty="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31490" y="649982"/>
            <a:ext cx="3509886" cy="1194843"/>
          </a:xfrm>
          <a:prstGeom prst="rect">
            <a:avLst/>
          </a:prstGeom>
        </p:spPr>
        <p:txBody>
          <a:bodyPr vert="horz" lIns="0" tIns="0" rIns="0" bIns="0" rtlCol="0" anchor="b">
            <a:normAutofit/>
          </a:bodyPr>
          <a:lstStyle>
            <a:lvl1pPr>
              <a:lnSpc>
                <a:spcPts val="2438"/>
              </a:lnSpc>
              <a:defRPr sz="2113">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31490" y="1988841"/>
            <a:ext cx="2924821" cy="1152127"/>
          </a:xfrm>
          <a:prstGeom prst="rect">
            <a:avLst/>
          </a:prstGeom>
        </p:spPr>
        <p:txBody>
          <a:bodyPr lIns="0" tIns="0" rIns="0" bIns="0">
            <a:noAutofit/>
          </a:bodyPr>
          <a:lstStyle>
            <a:lvl1pP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0748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76565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7450" t="17874" b="13048"/>
          <a:stretch/>
        </p:blipFill>
        <p:spPr>
          <a:xfrm>
            <a:off x="0" y="1"/>
            <a:ext cx="7690207"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9906000" cy="6857998"/>
          </a:xfrm>
          <a:prstGeom prst="rect">
            <a:avLst/>
          </a:prstGeom>
          <a:noFill/>
        </p:spPr>
        <p:txBody>
          <a:bodyPr anchor="ctr"/>
          <a:lstStyle>
            <a:lvl1pPr algn="ctr">
              <a:defRPr/>
            </a:lvl1pPr>
          </a:lstStyle>
          <a:p>
            <a:r>
              <a:rPr lang="en-US" dirty="0"/>
              <a:t>Click icon to add picture</a:t>
            </a:r>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331490" y="649982"/>
            <a:ext cx="3509886" cy="1194843"/>
          </a:xfrm>
          <a:prstGeom prst="rect">
            <a:avLst/>
          </a:prstGeom>
        </p:spPr>
        <p:txBody>
          <a:bodyPr vert="horz" lIns="0" tIns="0" rIns="0" bIns="0" rtlCol="0" anchor="b">
            <a:normAutofit/>
          </a:bodyPr>
          <a:lstStyle>
            <a:lvl1pPr>
              <a:lnSpc>
                <a:spcPts val="2438"/>
              </a:lnSpc>
              <a:defRPr sz="2113">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331490" y="1988841"/>
            <a:ext cx="3013684" cy="1152127"/>
          </a:xfrm>
          <a:prstGeom prst="rect">
            <a:avLst/>
          </a:prstGeom>
        </p:spPr>
        <p:txBody>
          <a:bodyPr lIns="0" tIns="0" rIns="0" bIns="0">
            <a:noAutofit/>
          </a:bodyPr>
          <a:lstStyle>
            <a:lvl1pP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27242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0880" b="30671"/>
          <a:stretch/>
        </p:blipFill>
        <p:spPr>
          <a:xfrm flipH="1">
            <a:off x="3157537" y="812801"/>
            <a:ext cx="6748463"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5978979"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6209073" y="1917276"/>
            <a:ext cx="3365438" cy="1727749"/>
          </a:xfrm>
          <a:prstGeom prst="rect">
            <a:avLst/>
          </a:prstGeom>
        </p:spPr>
        <p:txBody>
          <a:bodyPr vert="horz" lIns="0" tIns="0" rIns="0" bIns="0" rtlCol="0" anchor="b">
            <a:normAutofit/>
          </a:bodyPr>
          <a:lstStyle>
            <a:lvl1pPr algn="r">
              <a:lnSpc>
                <a:spcPts val="2438"/>
              </a:lnSpc>
              <a:defRPr sz="2113">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6200907" y="3762626"/>
            <a:ext cx="3373604" cy="2186655"/>
          </a:xfrm>
          <a:prstGeom prst="rect">
            <a:avLst/>
          </a:prstGeom>
        </p:spPr>
        <p:txBody>
          <a:bodyPr lIns="0" tIns="0" rIns="0" bIns="0">
            <a:noAutofit/>
          </a:bodyPr>
          <a:lstStyle>
            <a:lvl1pPr algn="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6467654"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8278143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927022" y="-1"/>
            <a:ext cx="5978979"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63587" y="707444"/>
            <a:ext cx="2352542" cy="1830078"/>
          </a:xfrm>
          <a:prstGeom prst="rect">
            <a:avLst/>
          </a:prstGeom>
        </p:spPr>
        <p:txBody>
          <a:bodyPr vert="horz" lIns="91440" tIns="45720" rIns="91440" bIns="45720" rtlCol="0" anchor="b">
            <a:normAutofit/>
          </a:bodyPr>
          <a:lstStyle>
            <a:lvl1pPr algn="l">
              <a:defRPr sz="39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63587" y="2564905"/>
            <a:ext cx="2352541" cy="3589775"/>
          </a:xfrm>
          <a:prstGeom prst="rect">
            <a:avLst/>
          </a:prstGeom>
        </p:spPr>
        <p:txBody>
          <a:bodyPr>
            <a:noAutofit/>
          </a:bodyPr>
          <a:lstStyle>
            <a:lvl1pPr algn="l">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49197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6102509"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15491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00651" y="1"/>
            <a:ext cx="470534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5106308" y="-1"/>
            <a:ext cx="4799692"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9293" y="1430234"/>
            <a:ext cx="4613707"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39293" y="3253616"/>
            <a:ext cx="4613707"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39293" y="5076998"/>
            <a:ext cx="4613707"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813937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8" y="0"/>
            <a:ext cx="9903524"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45009" r="3903"/>
          <a:stretch>
            <a:fillRect/>
          </a:stretch>
        </p:blipFill>
        <p:spPr>
          <a:xfrm rot="20633129">
            <a:off x="5381559" y="-854950"/>
            <a:ext cx="4641026"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6266444" y="251440"/>
            <a:ext cx="2920193" cy="953247"/>
          </a:xfrm>
          <a:prstGeom prst="rect">
            <a:avLst/>
          </a:prstGeom>
        </p:spPr>
        <p:txBody>
          <a:bodyPr>
            <a:noAutofit/>
          </a:bodyPr>
          <a:lstStyle>
            <a:lvl1pPr>
              <a:lnSpc>
                <a:spcPct val="100000"/>
              </a:lnSpc>
              <a:defRPr sz="1300" b="1">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5674627"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9294" y="1430234"/>
            <a:ext cx="2444245" cy="5011014"/>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3359392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5128420" y="300730"/>
            <a:ext cx="4777580"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6298649" y="4437112"/>
            <a:ext cx="3275861" cy="1224136"/>
          </a:xfrm>
          <a:prstGeom prst="rect">
            <a:avLst/>
          </a:prstGeom>
        </p:spPr>
        <p:txBody>
          <a:bodyPr>
            <a:noAutofit/>
          </a:bodyPr>
          <a:lstStyle>
            <a:lvl1pPr algn="r">
              <a:lnSpc>
                <a:spcPts val="1463"/>
              </a:lnSpc>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31491" y="1989288"/>
            <a:ext cx="4504134" cy="4463901"/>
          </a:xfrm>
          <a:prstGeom prst="rect">
            <a:avLst/>
          </a:prstGeom>
        </p:spPr>
        <p:txBody>
          <a:bodyPr>
            <a:normAutofit/>
          </a:bodyPr>
          <a:lstStyle>
            <a:lvl1pPr>
              <a:defRPr sz="1300"/>
            </a:lvl1pPr>
          </a:lstStyle>
          <a:p>
            <a:r>
              <a:rPr lang="en-US" dirty="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31490" y="1412876"/>
            <a:ext cx="4504134" cy="431948"/>
          </a:xfrm>
          <a:prstGeom prst="rect">
            <a:avLst/>
          </a:prstGeom>
        </p:spPr>
        <p:txBody>
          <a:bodyPr>
            <a:noAutofit/>
          </a:bodyPr>
          <a:lstStyle>
            <a:lvl1pPr>
              <a:lnSpc>
                <a:spcPts val="1788"/>
              </a:lnSpc>
              <a:defRPr sz="1463" b="0"/>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Tree>
    <p:extLst>
      <p:ext uri="{BB962C8B-B14F-4D97-AF65-F5344CB8AC3E}">
        <p14:creationId xmlns:p14="http://schemas.microsoft.com/office/powerpoint/2010/main" val="1746890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31490" y="1412875"/>
            <a:ext cx="4504497" cy="1656184"/>
          </a:xfrm>
          <a:prstGeom prst="rect">
            <a:avLst/>
          </a:prstGeom>
        </p:spPr>
        <p:txBody>
          <a:bodyPr>
            <a:noAutofit/>
          </a:bodyPr>
          <a:lstStyle>
            <a:lvl1pPr>
              <a:lnSpc>
                <a:spcPts val="1463"/>
              </a:lnSpc>
              <a:spcBef>
                <a:spcPts val="488"/>
              </a:spcBef>
              <a:defRPr sz="1300"/>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31490" y="3213075"/>
            <a:ext cx="7377273" cy="648072"/>
          </a:xfrm>
          <a:prstGeom prst="rect">
            <a:avLst/>
          </a:prstGeom>
        </p:spPr>
        <p:txBody>
          <a:bodyPr anchor="ctr"/>
          <a:lstStyle>
            <a:lvl1pPr algn="ctr">
              <a:defRPr/>
            </a:lvl1pPr>
          </a:lstStyle>
          <a:p>
            <a:r>
              <a:rPr lang="en-US" dirty="0"/>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941994" y="893994"/>
            <a:ext cx="6858002" cy="5070015"/>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74295" tIns="37148" rIns="74295" bIns="37148" numCol="1" anchor="t" anchorCtr="0" compatLnSpc="1">
            <a:prstTxWarp prst="textNoShape">
              <a:avLst/>
            </a:prstTxWarp>
            <a:noAutofit/>
          </a:bodyPr>
          <a:lstStyle/>
          <a:p>
            <a:endParaRPr lang="en-US" sz="1544"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404813"/>
            <a:ext cx="473888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1491"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851880"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5372269"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229026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01249"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285712"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4170174"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6054636"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7939096"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8383146" y="1713623"/>
            <a:ext cx="1041926" cy="432048"/>
          </a:xfrm>
          <a:prstGeom prst="rect">
            <a:avLst/>
          </a:prstGeom>
        </p:spPr>
        <p:txBody>
          <a:bodyPr anchor="ctr">
            <a:noAutofit/>
          </a:bodyPr>
          <a:lstStyle>
            <a:lvl1pPr>
              <a:lnSpc>
                <a:spcPts val="1138"/>
              </a:lnSpc>
              <a:spcBef>
                <a:spcPts val="488"/>
              </a:spcBef>
              <a:defRPr sz="975" b="1"/>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333051" y="1412875"/>
            <a:ext cx="1708785"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217513" y="1412875"/>
            <a:ext cx="1708785"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4101975" y="1412875"/>
            <a:ext cx="1708785"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5986437" y="1412875"/>
            <a:ext cx="1708785"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7870898" y="1412875"/>
            <a:ext cx="1708785"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01249" y="2535318"/>
            <a:ext cx="1572390" cy="3846010"/>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285712" y="2535318"/>
            <a:ext cx="1572390" cy="3846010"/>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4166805" y="2535318"/>
            <a:ext cx="1572390" cy="3846010"/>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6054636" y="2535318"/>
            <a:ext cx="1572390" cy="3846010"/>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7939096" y="2535318"/>
            <a:ext cx="1572390" cy="3846010"/>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6054636" y="1468437"/>
            <a:ext cx="1572390"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6510930" y="1713623"/>
            <a:ext cx="1041926" cy="432048"/>
          </a:xfrm>
          <a:prstGeom prst="rect">
            <a:avLst/>
          </a:prstGeom>
        </p:spPr>
        <p:txBody>
          <a:bodyPr anchor="ctr">
            <a:noAutofit/>
          </a:bodyPr>
          <a:lstStyle>
            <a:lvl1pPr>
              <a:lnSpc>
                <a:spcPts val="1138"/>
              </a:lnSpc>
              <a:spcBef>
                <a:spcPts val="488"/>
              </a:spcBef>
              <a:defRPr sz="975" b="1"/>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2750342" y="1713623"/>
            <a:ext cx="1041926" cy="432048"/>
          </a:xfrm>
          <a:prstGeom prst="rect">
            <a:avLst/>
          </a:prstGeom>
        </p:spPr>
        <p:txBody>
          <a:bodyPr anchor="ctr">
            <a:noAutofit/>
          </a:bodyPr>
          <a:lstStyle>
            <a:lvl1pPr>
              <a:lnSpc>
                <a:spcPts val="1138"/>
              </a:lnSpc>
              <a:spcBef>
                <a:spcPts val="488"/>
              </a:spcBef>
              <a:defRPr sz="975" b="1"/>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4618133" y="1713623"/>
            <a:ext cx="1041926" cy="432048"/>
          </a:xfrm>
          <a:prstGeom prst="rect">
            <a:avLst/>
          </a:prstGeom>
        </p:spPr>
        <p:txBody>
          <a:bodyPr anchor="ctr">
            <a:noAutofit/>
          </a:bodyPr>
          <a:lstStyle>
            <a:lvl1pPr>
              <a:lnSpc>
                <a:spcPts val="1138"/>
              </a:lnSpc>
              <a:spcBef>
                <a:spcPts val="488"/>
              </a:spcBef>
              <a:defRPr sz="975" b="1"/>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857545" y="1713623"/>
            <a:ext cx="1041926" cy="432048"/>
          </a:xfrm>
          <a:prstGeom prst="rect">
            <a:avLst/>
          </a:prstGeom>
        </p:spPr>
        <p:txBody>
          <a:bodyPr anchor="ctr">
            <a:noAutofit/>
          </a:bodyPr>
          <a:lstStyle>
            <a:lvl1pPr>
              <a:lnSpc>
                <a:spcPts val="1138"/>
              </a:lnSpc>
              <a:spcBef>
                <a:spcPts val="488"/>
              </a:spcBef>
              <a:defRPr sz="975" b="1"/>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215882161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Content Master">
    <p:spTree>
      <p:nvGrpSpPr>
        <p:cNvPr id="1" name=""/>
        <p:cNvGrpSpPr/>
        <p:nvPr/>
      </p:nvGrpSpPr>
      <p:grpSpPr>
        <a:xfrm>
          <a:off x="0" y="0"/>
          <a:ext cx="0" cy="0"/>
          <a:chOff x="0" y="0"/>
          <a:chExt cx="0" cy="0"/>
        </a:xfrm>
      </p:grpSpPr>
      <p:grpSp>
        <p:nvGrpSpPr>
          <p:cNvPr id="5" name="Group 4629"/>
          <p:cNvGrpSpPr>
            <a:grpSpLocks/>
          </p:cNvGrpSpPr>
          <p:nvPr/>
        </p:nvGrpSpPr>
        <p:grpSpPr bwMode="auto">
          <a:xfrm>
            <a:off x="8266113" y="268288"/>
            <a:ext cx="1639887" cy="3143250"/>
            <a:chOff x="8918396" y="1519017"/>
            <a:chExt cx="987604" cy="1892475"/>
          </a:xfrm>
        </p:grpSpPr>
        <p:sp>
          <p:nvSpPr>
            <p:cNvPr id="6" name="Rectangle 2135"/>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 name="Rectangle 2136"/>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 name="Rectangle 2137"/>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 name="Rectangle 2138"/>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 name="Rectangle 2139"/>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 name="Rectangle 2140"/>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 name="Rectangle 2141"/>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 name="Rectangle 2142"/>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4" name="Rectangle 2143"/>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5" name="Rectangle 2144"/>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6" name="Rectangle 2145"/>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7" name="Rectangle 2146"/>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8" name="Rectangle 2147"/>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9" name="Rectangle 2148"/>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0" name="Rectangle 2149"/>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1" name="Rectangle 2150"/>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2" name="Rectangle 2151"/>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3" name="Rectangle 2152"/>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4" name="Rectangle 2153"/>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5" name="Rectangle 2154"/>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6" name="Rectangle 2155"/>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7" name="Rectangle 2156"/>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8" name="Rectangle 2157"/>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9" name="Rectangle 2158"/>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0" name="Rectangle 2159"/>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1" name="Rectangle 2160"/>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2" name="Rectangle 2161"/>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3" name="Rectangle 2162"/>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4" name="Rectangle 2163"/>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5" name="Rectangle 2164"/>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6" name="Rectangle 2165"/>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7" name="Rectangle 2166"/>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8" name="Rectangle 2167"/>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9" name="Rectangle 2168"/>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0" name="Rectangle 2169"/>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1" name="Rectangle 2170"/>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2" name="Rectangle 2171"/>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3" name="Rectangle 2172"/>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4" name="Rectangle 2173"/>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5" name="Rectangle 2174"/>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6" name="Rectangle 2175"/>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7" name="Rectangle 2176"/>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8" name="Rectangle 2177"/>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9" name="Rectangle 2178"/>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0" name="Rectangle 2179"/>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1" name="Rectangle 2180"/>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2" name="Rectangle 2181"/>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3" name="Rectangle 2182"/>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4" name="Rectangle 2183"/>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5" name="Rectangle 2184"/>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6" name="Rectangle 2185"/>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7" name="Rectangle 2186"/>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8" name="Rectangle 2187"/>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9" name="Rectangle 2188"/>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0" name="Rectangle 2189"/>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1" name="Rectangle 2190"/>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2" name="Rectangle 2191"/>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3" name="Rectangle 2192"/>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4" name="Rectangle 2193"/>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5" name="Rectangle 2194"/>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6" name="Rectangle 2195"/>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7" name="Rectangle 2196"/>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8" name="Rectangle 2197"/>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9" name="Rectangle 2198"/>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0" name="Rectangle 2199"/>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1" name="Rectangle 2200"/>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2" name="Rectangle 2201"/>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3" name="Rectangle 2202"/>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4" name="Rectangle 2203"/>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5" name="Rectangle 2204"/>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6" name="Rectangle 2205"/>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7" name="Rectangle 2206"/>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8" name="Rectangle 2207"/>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9" name="Rectangle 2208"/>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0" name="Rectangle 2209"/>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1" name="Rectangle 2210"/>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2" name="Rectangle 2211"/>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3" name="Rectangle 2212"/>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4" name="Rectangle 2213"/>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5" name="Rectangle 2214"/>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6" name="Rectangle 2215"/>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7" name="Rectangle 2216"/>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8" name="Rectangle 2217"/>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9" name="Rectangle 2218"/>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0" name="Rectangle 2220"/>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1" name="Rectangle 2221"/>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2" name="Rectangle 2222"/>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3" name="Rectangle 2223"/>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4" name="Rectangle 2224"/>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5" name="Rectangle 2225"/>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6" name="Rectangle 2226"/>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7" name="Rectangle 2227"/>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8" name="Rectangle 2228"/>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9" name="Rectangle 2229"/>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0" name="Rectangle 2230"/>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1" name="Rectangle 2231"/>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2" name="Rectangle 2232"/>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3" name="Rectangle 2233"/>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4" name="Rectangle 2234"/>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5" name="Rectangle 2235"/>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6" name="Rectangle 2236"/>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7" name="Rectangle 2237"/>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8" name="Rectangle 2238"/>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9" name="Rectangle 2239"/>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0" name="Rectangle 2240"/>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1" name="Rectangle 2241"/>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2" name="Rectangle 2242"/>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3" name="Rectangle 2243"/>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4" name="Rectangle 2244"/>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5" name="Rectangle 2245"/>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6" name="Rectangle 2246"/>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7" name="Rectangle 2247"/>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8" name="Rectangle 2248"/>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9" name="Rectangle 2249"/>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0" name="Rectangle 2250"/>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1" name="Rectangle 2251"/>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2" name="Rectangle 2252"/>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3" name="Rectangle 2253"/>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4" name="Rectangle 2254"/>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5" name="Rectangle 2255"/>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6" name="Rectangle 2256"/>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7" name="Rectangle 2257"/>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8" name="Rectangle 2258"/>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9" name="Rectangle 2259"/>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0" name="Rectangle 2260"/>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1" name="Rectangle 2261"/>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2" name="Rectangle 2262"/>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3" name="Rectangle 2263"/>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4" name="Rectangle 2264"/>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5" name="Rectangle 2265"/>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6" name="Rectangle 2266"/>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7" name="Rectangle 2267"/>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8" name="Rectangle 2268"/>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9" name="Rectangle 2269"/>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grpSp>
      <p:graphicFrame>
        <p:nvGraphicFramePr>
          <p:cNvPr id="142" name="Object 7"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026" name="think-cell Slide" r:id="rId6" imgW="360" imgH="360" progId="">
                  <p:embed/>
                </p:oleObj>
              </mc:Choice>
              <mc:Fallback>
                <p:oleObj name="think-cell Slide" r:id="rId6" imgW="360" imgH="360" progId="">
                  <p:embed/>
                  <p:pic>
                    <p:nvPicPr>
                      <p:cNvPr id="142"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Rectangle 14"/>
          <p:cNvSpPr>
            <a:spLocks noChangeArrowheads="1"/>
          </p:cNvSpPr>
          <p:nvPr/>
        </p:nvSpPr>
        <p:spPr bwMode="auto">
          <a:xfrm>
            <a:off x="6546850" y="6623050"/>
            <a:ext cx="28559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29248" tIns="29248" rIns="29248" bIns="29248" anchor="b"/>
          <a:lstStyle/>
          <a:p>
            <a:pPr algn="r" defTabSz="808732">
              <a:lnSpc>
                <a:spcPct val="90000"/>
              </a:lnSpc>
              <a:spcBef>
                <a:spcPct val="10000"/>
              </a:spcBef>
            </a:pPr>
            <a:endParaRPr lang="en-US" altLang="en-US" sz="569" dirty="0">
              <a:solidFill>
                <a:srgbClr val="9E9E9E"/>
              </a:solidFill>
            </a:endParaRPr>
          </a:p>
        </p:txBody>
      </p:sp>
      <p:sp>
        <p:nvSpPr>
          <p:cNvPr id="146" name="TextBox 15"/>
          <p:cNvSpPr txBox="1">
            <a:spLocks noChangeArrowheads="1"/>
          </p:cNvSpPr>
          <p:nvPr>
            <p:custDataLst>
              <p:tags r:id="rId3"/>
            </p:custDataLst>
          </p:nvPr>
        </p:nvSpPr>
        <p:spPr bwMode="auto">
          <a:xfrm>
            <a:off x="9578549" y="6671331"/>
            <a:ext cx="88166" cy="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fld id="{C42AC2F0-AA4E-44F8-A60B-1A3AC66625C0}" type="slidenum">
              <a:rPr lang="en-US" sz="569">
                <a:solidFill>
                  <a:srgbClr val="9E9E9E"/>
                </a:solidFill>
              </a:rPr>
              <a:pPr algn="ctr" eaLnBrk="1" hangingPunct="1"/>
              <a:t>‹#›</a:t>
            </a:fld>
            <a:endParaRPr lang="en-US" sz="569" dirty="0">
              <a:solidFill>
                <a:srgbClr val="9E9E9E"/>
              </a:solidFill>
            </a:endParaRPr>
          </a:p>
        </p:txBody>
      </p:sp>
      <p:sp>
        <p:nvSpPr>
          <p:cNvPr id="150" name="AutoShape 2" descr="File:Chicago Skyline Hi-Res.jpg"/>
          <p:cNvSpPr>
            <a:spLocks noChangeAspect="1" noChangeArrowheads="1"/>
          </p:cNvSpPr>
          <p:nvPr userDrawn="1"/>
        </p:nvSpPr>
        <p:spPr bwMode="auto">
          <a:xfrm>
            <a:off x="158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544" dirty="0"/>
          </a:p>
        </p:txBody>
      </p:sp>
      <p:graphicFrame>
        <p:nvGraphicFramePr>
          <p:cNvPr id="151" name="Object 150" hidden="1"/>
          <p:cNvGraphicFramePr>
            <a:graphicFrameLocks noChangeAspect="1"/>
          </p:cNvGraphicFramePr>
          <p:nvPr>
            <p:custDataLst>
              <p:tags r:id="rId4"/>
            </p:custDataLst>
          </p:nvPr>
        </p:nvGraphicFramePr>
        <p:xfrm>
          <a:off x="0" y="2"/>
          <a:ext cx="147638" cy="144463"/>
        </p:xfrm>
        <a:graphic>
          <a:graphicData uri="http://schemas.openxmlformats.org/presentationml/2006/ole">
            <mc:AlternateContent xmlns:mc="http://schemas.openxmlformats.org/markup-compatibility/2006">
              <mc:Choice xmlns:v="urn:schemas-microsoft-com:vml" Requires="v">
                <p:oleObj spid="_x0000_s1027" name="think-cell Slide" r:id="rId8" imgW="360" imgH="360" progId="">
                  <p:embed/>
                </p:oleObj>
              </mc:Choice>
              <mc:Fallback>
                <p:oleObj name="think-cell Slide" r:id="rId8" imgW="360" imgH="360" progId="">
                  <p:embed/>
                  <p:pic>
                    <p:nvPicPr>
                      <p:cNvPr id="151" name="Object 15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
                        <a:ext cx="14763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AutoShape 5" descr="https://www.capgemini.com/sites/default/files/en/2017/05/50th-anniversary-presskit/presskit.jpg"/>
          <p:cNvSpPr>
            <a:spLocks noChangeAspect="1" noChangeArrowheads="1"/>
          </p:cNvSpPr>
          <p:nvPr userDrawn="1"/>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sp>
        <p:nvSpPr>
          <p:cNvPr id="4" name="AutoShape 7" descr="https://www.capgemini.com/sites/default/files/en/2017/05/50th-anniversary-presskit/presskit.jpg"/>
          <p:cNvSpPr>
            <a:spLocks noChangeAspect="1" noChangeArrowheads="1"/>
          </p:cNvSpPr>
          <p:nvPr userDrawn="1"/>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pic>
        <p:nvPicPr>
          <p:cNvPr id="154"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a:off x="7009137" y="-1195947"/>
            <a:ext cx="1706401" cy="4087326"/>
          </a:xfrm>
          <a:prstGeom prst="rect">
            <a:avLst/>
          </a:prstGeom>
        </p:spPr>
      </p:pic>
      <p:pic>
        <p:nvPicPr>
          <p:cNvPr id="15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9336779" y="164829"/>
            <a:ext cx="344789" cy="459624"/>
          </a:xfrm>
          <a:prstGeom prst="rect">
            <a:avLst/>
          </a:prstGeom>
        </p:spPr>
      </p:pic>
      <p:sp>
        <p:nvSpPr>
          <p:cNvPr id="148" name="Retângulo 43">
            <a:extLst>
              <a:ext uri="{FF2B5EF4-FFF2-40B4-BE49-F238E27FC236}">
                <a16:creationId xmlns:a16="http://schemas.microsoft.com/office/drawing/2014/main" id="{834ADCB4-BFB1-450D-8F6D-64217F4CD92C}"/>
              </a:ext>
            </a:extLst>
          </p:cNvPr>
          <p:cNvSpPr/>
          <p:nvPr userDrawn="1"/>
        </p:nvSpPr>
        <p:spPr>
          <a:xfrm>
            <a:off x="225594" y="6587744"/>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52"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892847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Content Master">
    <p:spTree>
      <p:nvGrpSpPr>
        <p:cNvPr id="1" name=""/>
        <p:cNvGrpSpPr/>
        <p:nvPr/>
      </p:nvGrpSpPr>
      <p:grpSpPr>
        <a:xfrm>
          <a:off x="0" y="0"/>
          <a:ext cx="0" cy="0"/>
          <a:chOff x="0" y="0"/>
          <a:chExt cx="0" cy="0"/>
        </a:xfrm>
      </p:grpSpPr>
      <p:pic>
        <p:nvPicPr>
          <p:cNvPr id="148" name="Picture 8" descr="D:\My Work\GSLs\TEMPLATES\BIM-KIT\Business Analytics\BA Images for PPT\Cover-2-(light)_v4.jpg"/>
          <p:cNvPicPr>
            <a:picLocks noChangeAspect="1" noChangeArrowheads="1"/>
          </p:cNvPicPr>
          <p:nvPr userDrawn="1"/>
        </p:nvPicPr>
        <p:blipFill>
          <a:blip r:embed="rId6" cstate="print"/>
          <a:srcRect/>
          <a:stretch>
            <a:fillRect/>
          </a:stretch>
        </p:blipFill>
        <p:spPr bwMode="auto">
          <a:xfrm>
            <a:off x="0" y="-18485"/>
            <a:ext cx="9906000" cy="6860045"/>
          </a:xfrm>
          <a:prstGeom prst="rect">
            <a:avLst/>
          </a:prstGeom>
          <a:noFill/>
        </p:spPr>
      </p:pic>
      <p:grpSp>
        <p:nvGrpSpPr>
          <p:cNvPr id="5" name="Group 4629"/>
          <p:cNvGrpSpPr>
            <a:grpSpLocks/>
          </p:cNvGrpSpPr>
          <p:nvPr/>
        </p:nvGrpSpPr>
        <p:grpSpPr bwMode="auto">
          <a:xfrm>
            <a:off x="8266113" y="268288"/>
            <a:ext cx="1639887" cy="3143250"/>
            <a:chOff x="8918396" y="1519017"/>
            <a:chExt cx="987604" cy="1892475"/>
          </a:xfrm>
        </p:grpSpPr>
        <p:sp>
          <p:nvSpPr>
            <p:cNvPr id="6" name="Rectangle 2135"/>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 name="Rectangle 2136"/>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 name="Rectangle 2137"/>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 name="Rectangle 2138"/>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 name="Rectangle 2139"/>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 name="Rectangle 2140"/>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 name="Rectangle 2141"/>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 name="Rectangle 2142"/>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4" name="Rectangle 2143"/>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5" name="Rectangle 2144"/>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6" name="Rectangle 2145"/>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7" name="Rectangle 2146"/>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8" name="Rectangle 2147"/>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9" name="Rectangle 2148"/>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0" name="Rectangle 2149"/>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1" name="Rectangle 2150"/>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2" name="Rectangle 2151"/>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3" name="Rectangle 2152"/>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4" name="Rectangle 2153"/>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5" name="Rectangle 2154"/>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6" name="Rectangle 2155"/>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7" name="Rectangle 2156"/>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8" name="Rectangle 2157"/>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9" name="Rectangle 2158"/>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0" name="Rectangle 2159"/>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1" name="Rectangle 2160"/>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2" name="Rectangle 2161"/>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3" name="Rectangle 2162"/>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4" name="Rectangle 2163"/>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5" name="Rectangle 2164"/>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6" name="Rectangle 2165"/>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7" name="Rectangle 2166"/>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8" name="Rectangle 2167"/>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9" name="Rectangle 2168"/>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0" name="Rectangle 2169"/>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1" name="Rectangle 2170"/>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2" name="Rectangle 2171"/>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3" name="Rectangle 2172"/>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4" name="Rectangle 2173"/>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5" name="Rectangle 2174"/>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6" name="Rectangle 2175"/>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7" name="Rectangle 2176"/>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8" name="Rectangle 2177"/>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9" name="Rectangle 2178"/>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0" name="Rectangle 2179"/>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1" name="Rectangle 2180"/>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2" name="Rectangle 2181"/>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3" name="Rectangle 2182"/>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4" name="Rectangle 2183"/>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5" name="Rectangle 2184"/>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6" name="Rectangle 2185"/>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7" name="Rectangle 2186"/>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8" name="Rectangle 2187"/>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9" name="Rectangle 2188"/>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0" name="Rectangle 2189"/>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1" name="Rectangle 2190"/>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2" name="Rectangle 2191"/>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3" name="Rectangle 2192"/>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4" name="Rectangle 2193"/>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5" name="Rectangle 2194"/>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6" name="Rectangle 2195"/>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7" name="Rectangle 2196"/>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8" name="Rectangle 2197"/>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9" name="Rectangle 2198"/>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0" name="Rectangle 2199"/>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1" name="Rectangle 2200"/>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2" name="Rectangle 2201"/>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3" name="Rectangle 2202"/>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4" name="Rectangle 2203"/>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5" name="Rectangle 2204"/>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6" name="Rectangle 2205"/>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7" name="Rectangle 2206"/>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8" name="Rectangle 2207"/>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9" name="Rectangle 2208"/>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0" name="Rectangle 2209"/>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1" name="Rectangle 2210"/>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2" name="Rectangle 2211"/>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3" name="Rectangle 2212"/>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4" name="Rectangle 2213"/>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5" name="Rectangle 2214"/>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6" name="Rectangle 2215"/>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7" name="Rectangle 2216"/>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8" name="Rectangle 2217"/>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9" name="Rectangle 2218"/>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0" name="Rectangle 2220"/>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1" name="Rectangle 2221"/>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2" name="Rectangle 2222"/>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3" name="Rectangle 2223"/>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4" name="Rectangle 2224"/>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5" name="Rectangle 2225"/>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6" name="Rectangle 2226"/>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7" name="Rectangle 2227"/>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8" name="Rectangle 2228"/>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9" name="Rectangle 2229"/>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0" name="Rectangle 2230"/>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1" name="Rectangle 2231"/>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2" name="Rectangle 2232"/>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3" name="Rectangle 2233"/>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4" name="Rectangle 2234"/>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5" name="Rectangle 2235"/>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6" name="Rectangle 2236"/>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7" name="Rectangle 2237"/>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8" name="Rectangle 2238"/>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9" name="Rectangle 2239"/>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0" name="Rectangle 2240"/>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1" name="Rectangle 2241"/>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2" name="Rectangle 2242"/>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3" name="Rectangle 2243"/>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4" name="Rectangle 2244"/>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5" name="Rectangle 2245"/>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6" name="Rectangle 2246"/>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7" name="Rectangle 2247"/>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8" name="Rectangle 2248"/>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9" name="Rectangle 2249"/>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0" name="Rectangle 2250"/>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1" name="Rectangle 2251"/>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2" name="Rectangle 2252"/>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3" name="Rectangle 2253"/>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4" name="Rectangle 2254"/>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5" name="Rectangle 2255"/>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6" name="Rectangle 2256"/>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7" name="Rectangle 2257"/>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8" name="Rectangle 2258"/>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9" name="Rectangle 2259"/>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0" name="Rectangle 2260"/>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1" name="Rectangle 2261"/>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2" name="Rectangle 2262"/>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3" name="Rectangle 2263"/>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4" name="Rectangle 2264"/>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5" name="Rectangle 2265"/>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6" name="Rectangle 2266"/>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7" name="Rectangle 2267"/>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8" name="Rectangle 2268"/>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9" name="Rectangle 2269"/>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grpSp>
      <p:graphicFrame>
        <p:nvGraphicFramePr>
          <p:cNvPr id="142" name="Object 7"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050" name="think-cell Slide" r:id="rId7" imgW="360" imgH="360" progId="">
                  <p:embed/>
                </p:oleObj>
              </mc:Choice>
              <mc:Fallback>
                <p:oleObj name="think-cell Slide" r:id="rId7" imgW="360" imgH="360" progId="">
                  <p:embed/>
                  <p:pic>
                    <p:nvPicPr>
                      <p:cNvPr id="142" name="Object 7"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Rectangle 14"/>
          <p:cNvSpPr>
            <a:spLocks noChangeArrowheads="1"/>
          </p:cNvSpPr>
          <p:nvPr/>
        </p:nvSpPr>
        <p:spPr bwMode="auto">
          <a:xfrm>
            <a:off x="6546850" y="6623050"/>
            <a:ext cx="28559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29248" tIns="29248" rIns="29248" bIns="29248" anchor="b"/>
          <a:lstStyle/>
          <a:p>
            <a:pPr algn="r" defTabSz="808732">
              <a:lnSpc>
                <a:spcPct val="90000"/>
              </a:lnSpc>
              <a:spcBef>
                <a:spcPct val="10000"/>
              </a:spcBef>
            </a:pPr>
            <a:endParaRPr lang="en-US" altLang="en-US" sz="569" dirty="0">
              <a:solidFill>
                <a:srgbClr val="9E9E9E"/>
              </a:solidFill>
            </a:endParaRPr>
          </a:p>
        </p:txBody>
      </p:sp>
      <p:sp>
        <p:nvSpPr>
          <p:cNvPr id="146" name="TextBox 15"/>
          <p:cNvSpPr txBox="1">
            <a:spLocks noChangeArrowheads="1"/>
          </p:cNvSpPr>
          <p:nvPr>
            <p:custDataLst>
              <p:tags r:id="rId3"/>
            </p:custDataLst>
          </p:nvPr>
        </p:nvSpPr>
        <p:spPr bwMode="auto">
          <a:xfrm>
            <a:off x="9578549" y="6671331"/>
            <a:ext cx="88166" cy="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fld id="{C42AC2F0-AA4E-44F8-A60B-1A3AC66625C0}" type="slidenum">
              <a:rPr lang="en-US" sz="569">
                <a:solidFill>
                  <a:srgbClr val="9E9E9E"/>
                </a:solidFill>
              </a:rPr>
              <a:pPr algn="ctr" eaLnBrk="1" hangingPunct="1"/>
              <a:t>‹#›</a:t>
            </a:fld>
            <a:endParaRPr lang="en-US" sz="569" dirty="0">
              <a:solidFill>
                <a:srgbClr val="9E9E9E"/>
              </a:solidFill>
            </a:endParaRPr>
          </a:p>
        </p:txBody>
      </p:sp>
      <p:sp>
        <p:nvSpPr>
          <p:cNvPr id="149" name="Line 276"/>
          <p:cNvSpPr>
            <a:spLocks noChangeShapeType="1"/>
          </p:cNvSpPr>
          <p:nvPr userDrawn="1"/>
        </p:nvSpPr>
        <p:spPr bwMode="auto">
          <a:xfrm flipV="1">
            <a:off x="0" y="6367463"/>
            <a:ext cx="9906000" cy="0"/>
          </a:xfrm>
          <a:prstGeom prst="line">
            <a:avLst/>
          </a:prstGeom>
          <a:noFill/>
          <a:ln w="6350" cap="flat">
            <a:solidFill>
              <a:schemeClr val="accent5"/>
            </a:solidFill>
            <a:prstDash val="solid"/>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50" name="AutoShape 2" descr="File:Chicago Skyline Hi-Res.jpg"/>
          <p:cNvSpPr>
            <a:spLocks noChangeAspect="1" noChangeArrowheads="1"/>
          </p:cNvSpPr>
          <p:nvPr userDrawn="1"/>
        </p:nvSpPr>
        <p:spPr bwMode="auto">
          <a:xfrm>
            <a:off x="158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544" dirty="0"/>
          </a:p>
        </p:txBody>
      </p:sp>
      <p:graphicFrame>
        <p:nvGraphicFramePr>
          <p:cNvPr id="151" name="Object 150" hidden="1"/>
          <p:cNvGraphicFramePr>
            <a:graphicFrameLocks noChangeAspect="1"/>
          </p:cNvGraphicFramePr>
          <p:nvPr>
            <p:custDataLst>
              <p:tags r:id="rId4"/>
            </p:custDataLst>
          </p:nvPr>
        </p:nvGraphicFramePr>
        <p:xfrm>
          <a:off x="0" y="2"/>
          <a:ext cx="147638" cy="144463"/>
        </p:xfrm>
        <a:graphic>
          <a:graphicData uri="http://schemas.openxmlformats.org/presentationml/2006/ole">
            <mc:AlternateContent xmlns:mc="http://schemas.openxmlformats.org/markup-compatibility/2006">
              <mc:Choice xmlns:v="urn:schemas-microsoft-com:vml" Requires="v">
                <p:oleObj spid="_x0000_s2051" name="think-cell Slide" r:id="rId9" imgW="360" imgH="360" progId="">
                  <p:embed/>
                </p:oleObj>
              </mc:Choice>
              <mc:Fallback>
                <p:oleObj name="think-cell Slide" r:id="rId9" imgW="360" imgH="360" progId="">
                  <p:embed/>
                  <p:pic>
                    <p:nvPicPr>
                      <p:cNvPr id="151" name="Object 15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
                        <a:ext cx="14763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AutoShape 5" descr="https://www.capgemini.com/sites/default/files/en/2017/05/50th-anniversary-presskit/presskit.jpg"/>
          <p:cNvSpPr>
            <a:spLocks noChangeAspect="1" noChangeArrowheads="1"/>
          </p:cNvSpPr>
          <p:nvPr userDrawn="1"/>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sp>
        <p:nvSpPr>
          <p:cNvPr id="4" name="AutoShape 7" descr="https://www.capgemini.com/sites/default/files/en/2017/05/50th-anniversary-presskit/presskit.jpg"/>
          <p:cNvSpPr>
            <a:spLocks noChangeAspect="1" noChangeArrowheads="1"/>
          </p:cNvSpPr>
          <p:nvPr userDrawn="1"/>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pic>
        <p:nvPicPr>
          <p:cNvPr id="154"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6200000">
            <a:off x="7009137" y="-1195947"/>
            <a:ext cx="1706401" cy="4087326"/>
          </a:xfrm>
          <a:prstGeom prst="rect">
            <a:avLst/>
          </a:prstGeom>
        </p:spPr>
      </p:pic>
      <p:pic>
        <p:nvPicPr>
          <p:cNvPr id="15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81836" t="-4713" b="16530"/>
          <a:stretch/>
        </p:blipFill>
        <p:spPr>
          <a:xfrm>
            <a:off x="9336779" y="164829"/>
            <a:ext cx="344789" cy="459624"/>
          </a:xfrm>
          <a:prstGeom prst="rect">
            <a:avLst/>
          </a:prstGeom>
        </p:spPr>
      </p:pic>
      <p:sp>
        <p:nvSpPr>
          <p:cNvPr id="152"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1682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619118" y="1556793"/>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619118" y="3320915"/>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619118" y="5085036"/>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551337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Content Master">
    <p:spTree>
      <p:nvGrpSpPr>
        <p:cNvPr id="1" name=""/>
        <p:cNvGrpSpPr/>
        <p:nvPr/>
      </p:nvGrpSpPr>
      <p:grpSpPr>
        <a:xfrm>
          <a:off x="0" y="0"/>
          <a:ext cx="0" cy="0"/>
          <a:chOff x="0" y="0"/>
          <a:chExt cx="0" cy="0"/>
        </a:xfrm>
      </p:grpSpPr>
      <p:grpSp>
        <p:nvGrpSpPr>
          <p:cNvPr id="5" name="Group 4629"/>
          <p:cNvGrpSpPr>
            <a:grpSpLocks/>
          </p:cNvGrpSpPr>
          <p:nvPr/>
        </p:nvGrpSpPr>
        <p:grpSpPr bwMode="auto">
          <a:xfrm>
            <a:off x="8266113" y="268288"/>
            <a:ext cx="1639887" cy="3143250"/>
            <a:chOff x="8918396" y="1519017"/>
            <a:chExt cx="987604" cy="1892475"/>
          </a:xfrm>
        </p:grpSpPr>
        <p:sp>
          <p:nvSpPr>
            <p:cNvPr id="6" name="Rectangle 2135"/>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 name="Rectangle 2136"/>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 name="Rectangle 2137"/>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 name="Rectangle 2138"/>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 name="Rectangle 2139"/>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 name="Rectangle 2140"/>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 name="Rectangle 2141"/>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 name="Rectangle 2142"/>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4" name="Rectangle 2143"/>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5" name="Rectangle 2144"/>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6" name="Rectangle 2145"/>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7" name="Rectangle 2146"/>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8" name="Rectangle 2147"/>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9" name="Rectangle 2148"/>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0" name="Rectangle 2149"/>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1" name="Rectangle 2150"/>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2" name="Rectangle 2151"/>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3" name="Rectangle 2152"/>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4" name="Rectangle 2153"/>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5" name="Rectangle 2154"/>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6" name="Rectangle 2155"/>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7" name="Rectangle 2156"/>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8" name="Rectangle 2157"/>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29" name="Rectangle 2158"/>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0" name="Rectangle 2159"/>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1" name="Rectangle 2160"/>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2" name="Rectangle 2161"/>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3" name="Rectangle 2162"/>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4" name="Rectangle 2163"/>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5" name="Rectangle 2164"/>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6" name="Rectangle 2165"/>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7" name="Rectangle 2166"/>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8" name="Rectangle 2167"/>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39" name="Rectangle 2168"/>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0" name="Rectangle 2169"/>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1" name="Rectangle 2170"/>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2" name="Rectangle 2171"/>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3" name="Rectangle 2172"/>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4" name="Rectangle 2173"/>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5" name="Rectangle 2174"/>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6" name="Rectangle 2175"/>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7" name="Rectangle 2176"/>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8" name="Rectangle 2177"/>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49" name="Rectangle 2178"/>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0" name="Rectangle 2179"/>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1" name="Rectangle 2180"/>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2" name="Rectangle 2181"/>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3" name="Rectangle 2182"/>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4" name="Rectangle 2183"/>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5" name="Rectangle 2184"/>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6" name="Rectangle 2185"/>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7" name="Rectangle 2186"/>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8" name="Rectangle 2187"/>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59" name="Rectangle 2188"/>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0" name="Rectangle 2189"/>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1" name="Rectangle 2190"/>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2" name="Rectangle 2191"/>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3" name="Rectangle 2192"/>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4" name="Rectangle 2193"/>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5" name="Rectangle 2194"/>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6" name="Rectangle 2195"/>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7" name="Rectangle 2196"/>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8" name="Rectangle 2197"/>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69" name="Rectangle 2198"/>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0" name="Rectangle 2199"/>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1" name="Rectangle 2200"/>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2" name="Rectangle 2201"/>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3" name="Rectangle 2202"/>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4" name="Rectangle 2203"/>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5" name="Rectangle 2204"/>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6" name="Rectangle 2205"/>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7" name="Rectangle 2206"/>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8" name="Rectangle 2207"/>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79" name="Rectangle 2208"/>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0" name="Rectangle 2209"/>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1" name="Rectangle 2210"/>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2" name="Rectangle 2211"/>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3" name="Rectangle 2212"/>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4" name="Rectangle 2213"/>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5" name="Rectangle 2214"/>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6" name="Rectangle 2215"/>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7" name="Rectangle 2216"/>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8" name="Rectangle 2217"/>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89" name="Rectangle 2218"/>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0" name="Rectangle 2220"/>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1" name="Rectangle 2221"/>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2" name="Rectangle 2222"/>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3" name="Rectangle 2223"/>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4" name="Rectangle 2224"/>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5" name="Rectangle 2225"/>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6" name="Rectangle 2226"/>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7" name="Rectangle 2227"/>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8" name="Rectangle 2228"/>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99" name="Rectangle 2229"/>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0" name="Rectangle 2230"/>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1" name="Rectangle 2231"/>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2" name="Rectangle 2232"/>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3" name="Rectangle 2233"/>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4" name="Rectangle 2234"/>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5" name="Rectangle 2235"/>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6" name="Rectangle 2236"/>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7" name="Rectangle 2237"/>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8" name="Rectangle 2238"/>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09" name="Rectangle 2239"/>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0" name="Rectangle 2240"/>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1" name="Rectangle 2241"/>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2" name="Rectangle 2242"/>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3" name="Rectangle 2243"/>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4" name="Rectangle 2244"/>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5" name="Rectangle 2245"/>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6" name="Rectangle 2246"/>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7" name="Rectangle 2247"/>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8" name="Rectangle 2248"/>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19" name="Rectangle 2249"/>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0" name="Rectangle 2250"/>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1" name="Rectangle 2251"/>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2" name="Rectangle 2252"/>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3" name="Rectangle 2253"/>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4" name="Rectangle 2254"/>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5" name="Rectangle 2255"/>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6" name="Rectangle 2256"/>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7" name="Rectangle 2257"/>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8" name="Rectangle 2258"/>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29" name="Rectangle 2259"/>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0" name="Rectangle 2260"/>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1" name="Rectangle 2261"/>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2" name="Rectangle 2262"/>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3" name="Rectangle 2263"/>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4" name="Rectangle 2264"/>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5" name="Rectangle 2265"/>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6" name="Rectangle 2266"/>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7" name="Rectangle 2267"/>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8" name="Rectangle 2268"/>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sp>
          <p:nvSpPr>
            <p:cNvPr id="139" name="Rectangle 2269"/>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778177" eaLnBrk="1" fontAlgn="auto" hangingPunct="1">
                <a:spcBef>
                  <a:spcPts val="0"/>
                </a:spcBef>
                <a:spcAft>
                  <a:spcPts val="0"/>
                </a:spcAft>
                <a:defRPr/>
              </a:pPr>
              <a:endParaRPr lang="en-US" sz="1544" dirty="0">
                <a:solidFill>
                  <a:srgbClr val="3C3C3C"/>
                </a:solidFill>
                <a:latin typeface="Arial"/>
                <a:cs typeface="+mn-cs"/>
              </a:endParaRPr>
            </a:p>
          </p:txBody>
        </p:sp>
      </p:grpSp>
      <p:graphicFrame>
        <p:nvGraphicFramePr>
          <p:cNvPr id="142" name="Object 7"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074" name="think-cell Slide" r:id="rId6" imgW="360" imgH="360" progId="">
                  <p:embed/>
                </p:oleObj>
              </mc:Choice>
              <mc:Fallback>
                <p:oleObj name="think-cell Slide" r:id="rId6" imgW="360" imgH="360" progId="">
                  <p:embed/>
                  <p:pic>
                    <p:nvPicPr>
                      <p:cNvPr id="142"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Rectangle 14"/>
          <p:cNvSpPr>
            <a:spLocks noChangeArrowheads="1"/>
          </p:cNvSpPr>
          <p:nvPr/>
        </p:nvSpPr>
        <p:spPr bwMode="auto">
          <a:xfrm>
            <a:off x="6546850" y="6623050"/>
            <a:ext cx="28559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29248" tIns="29248" rIns="29248" bIns="29248" anchor="b"/>
          <a:lstStyle/>
          <a:p>
            <a:pPr algn="r" defTabSz="808732">
              <a:lnSpc>
                <a:spcPct val="90000"/>
              </a:lnSpc>
              <a:spcBef>
                <a:spcPct val="10000"/>
              </a:spcBef>
            </a:pPr>
            <a:endParaRPr lang="en-US" altLang="en-US" sz="569" dirty="0">
              <a:solidFill>
                <a:srgbClr val="9E9E9E"/>
              </a:solidFill>
            </a:endParaRPr>
          </a:p>
        </p:txBody>
      </p:sp>
      <p:sp>
        <p:nvSpPr>
          <p:cNvPr id="146" name="TextBox 15"/>
          <p:cNvSpPr txBox="1">
            <a:spLocks noChangeArrowheads="1"/>
          </p:cNvSpPr>
          <p:nvPr>
            <p:custDataLst>
              <p:tags r:id="rId3"/>
            </p:custDataLst>
          </p:nvPr>
        </p:nvSpPr>
        <p:spPr bwMode="auto">
          <a:xfrm>
            <a:off x="9578549" y="6671331"/>
            <a:ext cx="88166" cy="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fld id="{C42AC2F0-AA4E-44F8-A60B-1A3AC66625C0}" type="slidenum">
              <a:rPr lang="en-US" sz="569">
                <a:solidFill>
                  <a:srgbClr val="9E9E9E"/>
                </a:solidFill>
              </a:rPr>
              <a:pPr algn="ctr" eaLnBrk="1" hangingPunct="1"/>
              <a:t>‹#›</a:t>
            </a:fld>
            <a:endParaRPr lang="en-US" sz="569" dirty="0">
              <a:solidFill>
                <a:srgbClr val="9E9E9E"/>
              </a:solidFill>
            </a:endParaRPr>
          </a:p>
        </p:txBody>
      </p:sp>
      <p:sp>
        <p:nvSpPr>
          <p:cNvPr id="150" name="AutoShape 2" descr="File:Chicago Skyline Hi-Res.jpg"/>
          <p:cNvSpPr>
            <a:spLocks noChangeAspect="1" noChangeArrowheads="1"/>
          </p:cNvSpPr>
          <p:nvPr userDrawn="1"/>
        </p:nvSpPr>
        <p:spPr bwMode="auto">
          <a:xfrm>
            <a:off x="158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544" dirty="0"/>
          </a:p>
        </p:txBody>
      </p:sp>
      <p:graphicFrame>
        <p:nvGraphicFramePr>
          <p:cNvPr id="151" name="Object 150" hidden="1"/>
          <p:cNvGraphicFramePr>
            <a:graphicFrameLocks noChangeAspect="1"/>
          </p:cNvGraphicFramePr>
          <p:nvPr>
            <p:custDataLst>
              <p:tags r:id="rId4"/>
            </p:custDataLst>
          </p:nvPr>
        </p:nvGraphicFramePr>
        <p:xfrm>
          <a:off x="0" y="2"/>
          <a:ext cx="147638" cy="144463"/>
        </p:xfrm>
        <a:graphic>
          <a:graphicData uri="http://schemas.openxmlformats.org/presentationml/2006/ole">
            <mc:AlternateContent xmlns:mc="http://schemas.openxmlformats.org/markup-compatibility/2006">
              <mc:Choice xmlns:v="urn:schemas-microsoft-com:vml" Requires="v">
                <p:oleObj spid="_x0000_s3075" name="think-cell Slide" r:id="rId8" imgW="360" imgH="360" progId="">
                  <p:embed/>
                </p:oleObj>
              </mc:Choice>
              <mc:Fallback>
                <p:oleObj name="think-cell Slide" r:id="rId8" imgW="360" imgH="360" progId="">
                  <p:embed/>
                  <p:pic>
                    <p:nvPicPr>
                      <p:cNvPr id="151" name="Object 15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
                        <a:ext cx="14763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AutoShape 5" descr="https://www.capgemini.com/sites/default/files/en/2017/05/50th-anniversary-presskit/presskit.jpg"/>
          <p:cNvSpPr>
            <a:spLocks noChangeAspect="1" noChangeArrowheads="1"/>
          </p:cNvSpPr>
          <p:nvPr userDrawn="1"/>
        </p:nvSpPr>
        <p:spPr bwMode="auto">
          <a:xfrm>
            <a:off x="307975" y="79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sp>
        <p:nvSpPr>
          <p:cNvPr id="4" name="AutoShape 7" descr="https://www.capgemini.com/sites/default/files/en/2017/05/50th-anniversary-presskit/presskit.jpg"/>
          <p:cNvSpPr>
            <a:spLocks noChangeAspect="1" noChangeArrowheads="1"/>
          </p:cNvSpPr>
          <p:nvPr userDrawn="1"/>
        </p:nvSpPr>
        <p:spPr bwMode="auto">
          <a:xfrm>
            <a:off x="460375" y="1603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295" tIns="37148" rIns="74295" bIns="37148" numCol="1" anchor="t" anchorCtr="0" compatLnSpc="1">
            <a:prstTxWarp prst="textNoShape">
              <a:avLst/>
            </a:prstTxWarp>
          </a:bodyPr>
          <a:lstStyle/>
          <a:p>
            <a:endParaRPr lang="en-US" sz="1544" dirty="0"/>
          </a:p>
        </p:txBody>
      </p:sp>
      <p:pic>
        <p:nvPicPr>
          <p:cNvPr id="154"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rot="16200000">
            <a:off x="7009137" y="-1212639"/>
            <a:ext cx="1706401" cy="4087326"/>
          </a:xfrm>
          <a:prstGeom prst="rect">
            <a:avLst/>
          </a:prstGeom>
        </p:spPr>
      </p:pic>
      <p:pic>
        <p:nvPicPr>
          <p:cNvPr id="15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9336779" y="164829"/>
            <a:ext cx="344789" cy="459624"/>
          </a:xfrm>
          <a:prstGeom prst="rect">
            <a:avLst/>
          </a:prstGeom>
        </p:spPr>
      </p:pic>
      <p:sp>
        <p:nvSpPr>
          <p:cNvPr id="149"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53"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9561501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pic>
        <p:nvPicPr>
          <p:cNvPr id="2"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9336779" y="164829"/>
            <a:ext cx="344789" cy="459624"/>
          </a:xfrm>
          <a:prstGeom prst="rect">
            <a:avLst/>
          </a:prstGeom>
        </p:spPr>
      </p:pic>
      <p:sp>
        <p:nvSpPr>
          <p:cNvPr id="3"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4"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14887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7" name="Picture 6" descr="D:\Users\sbandyop\Downloads\2017_07_11_talent_img_7932.jpg">
            <a:extLst>
              <a:ext uri="{FF2B5EF4-FFF2-40B4-BE49-F238E27FC236}">
                <a16:creationId xmlns:a16="http://schemas.microsoft.com/office/drawing/2014/main" id="{081EC4D4-61AF-40C0-870D-EDAC4B6CB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8929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1126" b="21349"/>
          <a:stretch/>
        </p:blipFill>
        <p:spPr>
          <a:xfrm flipH="1">
            <a:off x="5151772" y="1398988"/>
            <a:ext cx="4754228" cy="5459015"/>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713586" y="2946391"/>
            <a:ext cx="3860926" cy="1418714"/>
          </a:xfrm>
          <a:prstGeom prst="rect">
            <a:avLst/>
          </a:prstGeom>
        </p:spPr>
        <p:txBody>
          <a:bodyPr anchor="b">
            <a:normAutofit/>
          </a:bodyPr>
          <a:lstStyle>
            <a:lvl1pPr marL="0" indent="0" algn="r">
              <a:lnSpc>
                <a:spcPts val="1981"/>
              </a:lnSpc>
              <a:buNone/>
              <a:defRPr sz="1717">
                <a:solidFill>
                  <a:schemeClr val="bg1"/>
                </a:solidFill>
              </a:defRPr>
            </a:lvl1pPr>
            <a:lvl2pPr marL="301823" indent="0">
              <a:buNone/>
              <a:defRPr sz="3961">
                <a:solidFill>
                  <a:schemeClr val="bg1"/>
                </a:solidFill>
              </a:defRPr>
            </a:lvl2pPr>
          </a:lstStyle>
          <a:p>
            <a:pPr lvl="0"/>
            <a:r>
              <a:rPr lang="en-US" dirty="0"/>
              <a:t>Click to add section title</a:t>
            </a:r>
          </a:p>
        </p:txBody>
      </p:sp>
      <p:pic>
        <p:nvPicPr>
          <p:cNvPr id="8"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9336779" y="164829"/>
            <a:ext cx="344789" cy="459624"/>
          </a:xfrm>
          <a:prstGeom prst="rect">
            <a:avLst/>
          </a:prstGeom>
        </p:spPr>
      </p:pic>
      <p:sp>
        <p:nvSpPr>
          <p:cNvPr id="9"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613866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28571" y="6638544"/>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906001" cy="6857999"/>
          </a:xfrm>
          <a:prstGeom prst="rect">
            <a:avLst/>
          </a:prstGeom>
        </p:spPr>
      </p:pic>
      <p:sp>
        <p:nvSpPr>
          <p:cNvPr id="7" name="Shape 9"/>
          <p:cNvSpPr/>
          <p:nvPr userDrawn="1"/>
        </p:nvSpPr>
        <p:spPr>
          <a:xfrm>
            <a:off x="0" y="-1"/>
            <a:ext cx="9906001" cy="6858000"/>
          </a:xfrm>
          <a:prstGeom prst="rect">
            <a:avLst/>
          </a:prstGeom>
          <a:solidFill>
            <a:srgbClr val="FFFFFF">
              <a:alpha val="26540"/>
            </a:srgbClr>
          </a:solidFill>
          <a:ln>
            <a:noFill/>
          </a:ln>
        </p:spPr>
        <p:txBody>
          <a:bodyPr lIns="74283" tIns="74283" rIns="74283" bIns="74283" anchor="ctr" anchorCtr="0">
            <a:noAutofit/>
          </a:bodyPr>
          <a:lstStyle/>
          <a:p>
            <a:pPr lvl="0">
              <a:spcBef>
                <a:spcPts val="0"/>
              </a:spcBef>
              <a:buNone/>
            </a:pPr>
            <a:endParaRPr sz="1544" dirty="0"/>
          </a:p>
        </p:txBody>
      </p:sp>
      <p:pic>
        <p:nvPicPr>
          <p:cNvPr id="8"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36779" y="164829"/>
            <a:ext cx="344789" cy="459624"/>
          </a:xfrm>
          <a:prstGeom prst="rect">
            <a:avLst/>
          </a:prstGeom>
        </p:spPr>
      </p:pic>
      <p:sp>
        <p:nvSpPr>
          <p:cNvPr id="10"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859617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28571" y="6638544"/>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pic>
        <p:nvPicPr>
          <p:cNvPr id="8" name="Picture 7"/>
          <p:cNvPicPr>
            <a:picLocks noChangeAspect="1"/>
          </p:cNvPicPr>
          <p:nvPr userDrawn="1"/>
        </p:nvPicPr>
        <p:blipFill>
          <a:blip r:embed="rId2" cstate="print"/>
          <a:srcRect t="11719" b="12922"/>
          <a:stretch>
            <a:fillRect/>
          </a:stretch>
        </p:blipFill>
        <p:spPr>
          <a:xfrm>
            <a:off x="0" y="-11456"/>
            <a:ext cx="9906000" cy="6869456"/>
          </a:xfrm>
          <a:prstGeom prst="rect">
            <a:avLst/>
          </a:prstGeom>
          <a:noFill/>
          <a:ln>
            <a:noFill/>
          </a:ln>
        </p:spPr>
      </p:pic>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pic>
        <p:nvPicPr>
          <p:cNvPr id="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36779" y="164829"/>
            <a:ext cx="344789"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1946462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pic>
        <p:nvPicPr>
          <p:cNvPr id="7"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9336779" y="164829"/>
            <a:ext cx="344789" cy="459624"/>
          </a:xfrm>
          <a:prstGeom prst="rect">
            <a:avLst/>
          </a:prstGeom>
        </p:spPr>
      </p:pic>
    </p:spTree>
    <p:extLst>
      <p:ext uri="{BB962C8B-B14F-4D97-AF65-F5344CB8AC3E}">
        <p14:creationId xmlns:p14="http://schemas.microsoft.com/office/powerpoint/2010/main" val="2353770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35731"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320"/>
              </a:lnSpc>
              <a:spcAft>
                <a:spcPts val="1189"/>
              </a:spcAft>
              <a:defRPr sz="1056">
                <a:solidFill>
                  <a:schemeClr val="bg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1981"/>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schemeClr val="bg1"/>
                </a:solidFill>
                <a:cs typeface="Arial" panose="020B0604020202020204" pitchFamily="34" charset="0"/>
              </a:rPr>
              <a:t>‹#›</a:t>
            </a:fld>
            <a:endParaRPr lang="en-US" sz="528"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35727" y="6555758"/>
            <a:ext cx="1806745" cy="219456"/>
          </a:xfrm>
          <a:prstGeom prst="rect">
            <a:avLst/>
          </a:prstGeom>
        </p:spPr>
        <p:txBody>
          <a:bodyPr wrap="none" lIns="0" tIns="0" rIns="0" bIns="0" anchor="ctr">
            <a:noAutofit/>
          </a:bodyPr>
          <a:lstStyle/>
          <a:p>
            <a:pPr algn="l"/>
            <a:r>
              <a:rPr lang="en-US" sz="528" dirty="0">
                <a:solidFill>
                  <a:schemeClr val="bg1"/>
                </a:solidFill>
                <a:cs typeface="Arial" panose="020B0604020202020204" pitchFamily="34" charset="0"/>
              </a:rPr>
              <a:t>© 2017 Capgemini. All rights reserved.</a:t>
            </a:r>
          </a:p>
        </p:txBody>
      </p:sp>
      <p:pic>
        <p:nvPicPr>
          <p:cNvPr id="9"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36779" y="164829"/>
            <a:ext cx="344789" cy="459624"/>
          </a:xfrm>
          <a:prstGeom prst="rect">
            <a:avLst/>
          </a:prstGeom>
        </p:spPr>
      </p:pic>
    </p:spTree>
    <p:extLst>
      <p:ext uri="{BB962C8B-B14F-4D97-AF65-F5344CB8AC3E}">
        <p14:creationId xmlns:p14="http://schemas.microsoft.com/office/powerpoint/2010/main" val="90395645"/>
      </p:ext>
    </p:extLst>
  </p:cSld>
  <p:clrMapOvr>
    <a:masterClrMapping/>
  </p:clrMapOvr>
  <p:extLst>
    <p:ext uri="{DCECCB84-F9BA-43D5-87BE-67443E8EF086}">
      <p15:sldGuideLst xmlns:p15="http://schemas.microsoft.com/office/powerpoint/2012/main">
        <p15:guide id="1" orient="horz" pos="255">
          <p15:clr>
            <a:srgbClr val="FBAE40"/>
          </p15:clr>
        </p15:guide>
        <p15:guide id="2" pos="316">
          <p15:clr>
            <a:srgbClr val="FBAE40"/>
          </p15:clr>
        </p15:guide>
        <p15:guide id="3" pos="84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87551C08-B66E-4060-B05B-5FBB3B865A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9254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5"/>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981"/>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20786" y="825195"/>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20786" y="1268416"/>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6" y="2583861"/>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6" y="3027079"/>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620786" y="4361683"/>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620786" y="4804901"/>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pic>
        <p:nvPicPr>
          <p:cNvPr id="23" name="Graphic 41">
            <a:extLst>
              <a:ext uri="{FF2B5EF4-FFF2-40B4-BE49-F238E27FC236}">
                <a16:creationId xmlns:a16="http://schemas.microsoft.com/office/drawing/2014/main" id="{D0BD7E2B-90D7-4709-AB34-3FBF8479D88A}"/>
              </a:ext>
            </a:extLst>
          </p:cNvPr>
          <p:cNvPicPr>
            <a:picLocks noChangeAspect="1"/>
          </p:cNvPicPr>
          <p:nvPr userDrawn="1"/>
        </p:nvPicPr>
        <p:blipFill>
          <a:blip r:embed="rId3">
            <a:extLst>
              <a:ext uri="{96DAC541-7B7A-43D3-8B79-37D633B846F1}">
                <asvg:svgBlip xmlns:asvg="http://schemas.microsoft.com/office/drawing/2016/SVG/main" r:embed="rId4"/>
              </a:ext>
            </a:extLst>
          </a:blip>
          <a:srcRect t="7669"/>
          <a:stretch>
            <a:fillRect/>
          </a:stretch>
        </p:blipFill>
        <p:spPr>
          <a:xfrm rot="7221508" flipH="1" flipV="1">
            <a:off x="-854853"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pic>
        <p:nvPicPr>
          <p:cNvPr id="14"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9336779" y="164829"/>
            <a:ext cx="344789" cy="459624"/>
          </a:xfrm>
          <a:prstGeom prst="rect">
            <a:avLst/>
          </a:prstGeom>
        </p:spPr>
      </p:pic>
      <p:sp>
        <p:nvSpPr>
          <p:cNvPr id="18"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71568293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dirty="0"/>
          </a:p>
        </p:txBody>
      </p:sp>
      <p:sp>
        <p:nvSpPr>
          <p:cNvPr id="8" name="Freeform 5"/>
          <p:cNvSpPr>
            <a:spLocks/>
          </p:cNvSpPr>
          <p:nvPr userDrawn="1"/>
        </p:nvSpPr>
        <p:spPr bwMode="auto">
          <a:xfrm>
            <a:off x="-1009947" y="-2656920"/>
            <a:ext cx="8749010"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endParaRPr lang="en-US" sz="1255" dirty="0"/>
          </a:p>
        </p:txBody>
      </p:sp>
      <p:grpSp>
        <p:nvGrpSpPr>
          <p:cNvPr id="9" name="Group 8"/>
          <p:cNvGrpSpPr/>
          <p:nvPr userDrawn="1"/>
        </p:nvGrpSpPr>
        <p:grpSpPr>
          <a:xfrm>
            <a:off x="4045466" y="2404113"/>
            <a:ext cx="597198"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55"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55" dirty="0"/>
            </a:p>
          </p:txBody>
        </p:sp>
      </p:grpSp>
      <p:sp>
        <p:nvSpPr>
          <p:cNvPr id="14" name="Rectangle 13"/>
          <p:cNvSpPr/>
          <p:nvPr userDrawn="1"/>
        </p:nvSpPr>
        <p:spPr>
          <a:xfrm>
            <a:off x="5310649" y="2886346"/>
            <a:ext cx="4164648"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792"/>
              </a:lnSpc>
            </a:pPr>
            <a:r>
              <a:rPr lang="en-US" sz="594"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594" dirty="0">
                <a:solidFill>
                  <a:schemeClr val="accent1"/>
                </a:solidFill>
              </a:rPr>
              <a:t>the Collaborative Business Experience™</a:t>
            </a:r>
            <a:r>
              <a:rPr lang="en-US" sz="594" dirty="0">
                <a:solidFill>
                  <a:schemeClr val="tx1"/>
                </a:solidFill>
              </a:rPr>
              <a:t>, and draws on </a:t>
            </a:r>
            <a:r>
              <a:rPr lang="en-US" sz="594" dirty="0">
                <a:solidFill>
                  <a:schemeClr val="accent1"/>
                </a:solidFill>
              </a:rPr>
              <a:t>Rightshore</a:t>
            </a:r>
            <a:r>
              <a:rPr lang="en-US" sz="594" baseline="30000" dirty="0">
                <a:solidFill>
                  <a:schemeClr val="accent1"/>
                </a:solidFill>
              </a:rPr>
              <a:t>®</a:t>
            </a:r>
            <a:r>
              <a:rPr lang="en-US" sz="594" dirty="0">
                <a:solidFill>
                  <a:schemeClr val="tx1"/>
                </a:solidFill>
              </a:rPr>
              <a:t>, its worldwide delivery model.</a:t>
            </a:r>
          </a:p>
        </p:txBody>
      </p:sp>
      <p:sp>
        <p:nvSpPr>
          <p:cNvPr id="15" name="Rectangle 14"/>
          <p:cNvSpPr/>
          <p:nvPr userDrawn="1"/>
        </p:nvSpPr>
        <p:spPr>
          <a:xfrm>
            <a:off x="5310649" y="2507082"/>
            <a:ext cx="1803718" cy="16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320"/>
              </a:lnSpc>
            </a:pPr>
            <a:r>
              <a:rPr lang="en-US" sz="925" dirty="0">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792"/>
              </a:lnSpc>
              <a:spcAft>
                <a:spcPts val="397"/>
              </a:spcAft>
            </a:pPr>
            <a:r>
              <a:rPr lang="en-US" sz="594" dirty="0">
                <a:solidFill>
                  <a:schemeClr val="tx1"/>
                </a:solidFill>
              </a:rPr>
              <a:t>Learn more about us at</a:t>
            </a:r>
          </a:p>
          <a:p>
            <a:pPr algn="just">
              <a:lnSpc>
                <a:spcPts val="792"/>
              </a:lnSpc>
            </a:pPr>
            <a:r>
              <a:rPr lang="en-US" sz="925"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48714"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0207"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71701"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83194"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37220" y="3979258"/>
            <a:ext cx="270721" cy="333195"/>
          </a:xfrm>
          <a:prstGeom prst="rect">
            <a:avLst/>
          </a:prstGeom>
          <a:noFill/>
        </p:spPr>
      </p:pic>
      <p:sp>
        <p:nvSpPr>
          <p:cNvPr id="23" name="Rectangle 22"/>
          <p:cNvSpPr/>
          <p:nvPr userDrawn="1"/>
        </p:nvSpPr>
        <p:spPr>
          <a:xfrm>
            <a:off x="337218" y="5834044"/>
            <a:ext cx="3411379" cy="376257"/>
          </a:xfrm>
          <a:prstGeom prst="rect">
            <a:avLst/>
          </a:prstGeom>
        </p:spPr>
        <p:txBody>
          <a:bodyPr wrap="square" lIns="0" tIns="0" rIns="0" bIns="0" anchor="b" anchorCtr="0">
            <a:spAutoFit/>
          </a:bodyPr>
          <a:lstStyle/>
          <a:p>
            <a:pPr>
              <a:spcAft>
                <a:spcPts val="397"/>
              </a:spcAft>
            </a:pPr>
            <a:r>
              <a:rPr lang="en-US" sz="528" noProof="0" dirty="0">
                <a:solidFill>
                  <a:schemeClr val="bg1"/>
                </a:solidFill>
                <a:latin typeface="+mn-lt"/>
                <a:cs typeface="Arial"/>
              </a:rPr>
              <a:t>This message contains information that may be privileged or confidential and is the property of the Capgemini Group.</a:t>
            </a:r>
            <a:br>
              <a:rPr lang="en-US" sz="528" noProof="0" dirty="0">
                <a:solidFill>
                  <a:schemeClr val="bg1"/>
                </a:solidFill>
                <a:latin typeface="+mn-lt"/>
                <a:cs typeface="Arial"/>
              </a:rPr>
            </a:br>
            <a:r>
              <a:rPr lang="en-US" sz="528" noProof="0" dirty="0">
                <a:solidFill>
                  <a:schemeClr val="bg1"/>
                </a:solidFill>
                <a:latin typeface="Arial"/>
                <a:cs typeface="Arial"/>
              </a:rPr>
              <a:t>Copyright © 2017 Capgemini. All rights reserved.</a:t>
            </a:r>
          </a:p>
          <a:p>
            <a:pPr marL="0" marR="0" indent="0" defTabSz="632269" rtl="0" eaLnBrk="1" fontAlgn="auto" latinLnBrk="0" hangingPunct="1">
              <a:lnSpc>
                <a:spcPct val="100000"/>
              </a:lnSpc>
              <a:spcBef>
                <a:spcPts val="0"/>
              </a:spcBef>
              <a:spcAft>
                <a:spcPts val="397"/>
              </a:spcAft>
              <a:buClrTx/>
              <a:buSzTx/>
              <a:buFontTx/>
              <a:buNone/>
              <a:tabLst/>
              <a:defRPr/>
            </a:pPr>
            <a:r>
              <a:rPr lang="en-US" sz="528" noProof="0" dirty="0">
                <a:solidFill>
                  <a:schemeClr val="bg1"/>
                </a:solidFill>
                <a:latin typeface="Arial"/>
                <a:cs typeface="Arial"/>
              </a:rPr>
              <a:t>Rightshore</a:t>
            </a:r>
            <a:r>
              <a:rPr lang="en-US" sz="528" baseline="30000" noProof="0" dirty="0">
                <a:solidFill>
                  <a:schemeClr val="bg1"/>
                </a:solidFill>
                <a:latin typeface="Arial"/>
                <a:cs typeface="Arial"/>
              </a:rPr>
              <a:t>®</a:t>
            </a:r>
            <a:r>
              <a:rPr lang="en-US" sz="528" noProof="0" dirty="0">
                <a:solidFill>
                  <a:schemeClr val="bg1"/>
                </a:solidFill>
                <a:latin typeface="Arial"/>
                <a:cs typeface="Arial"/>
              </a:rPr>
              <a:t> is a trademark belonging to Capgemini.</a:t>
            </a:r>
          </a:p>
        </p:txBody>
      </p:sp>
      <p:sp>
        <p:nvSpPr>
          <p:cNvPr id="24" name="Rectangle 23"/>
          <p:cNvSpPr/>
          <p:nvPr userDrawn="1"/>
        </p:nvSpPr>
        <p:spPr>
          <a:xfrm>
            <a:off x="5310650" y="6026983"/>
            <a:ext cx="4241005" cy="183320"/>
          </a:xfrm>
          <a:prstGeom prst="rect">
            <a:avLst/>
          </a:prstGeom>
        </p:spPr>
        <p:txBody>
          <a:bodyPr wrap="square" lIns="0" tIns="0" rIns="0" bIns="0" anchor="b" anchorCtr="0">
            <a:spAutoFit/>
          </a:bodyPr>
          <a:lstStyle/>
          <a:p>
            <a:pPr>
              <a:spcAft>
                <a:spcPts val="397"/>
              </a:spcAft>
            </a:pPr>
            <a:r>
              <a:rPr lang="en-US" sz="397"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dirty="0"/>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dirty="0"/>
          </a:p>
        </p:txBody>
      </p:sp>
      <p:sp>
        <p:nvSpPr>
          <p:cNvPr id="27" name="Rectangle 26">
            <a:hlinkClick r:id="rId14"/>
          </p:cNvPr>
          <p:cNvSpPr/>
          <p:nvPr userDrawn="1"/>
        </p:nvSpPr>
        <p:spPr>
          <a:xfrm>
            <a:off x="5307449" y="4445642"/>
            <a:ext cx="1504474"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31152" y="4434172"/>
            <a:ext cx="2080260" cy="201012"/>
          </a:xfrm>
          <a:prstGeom prst="rect">
            <a:avLst/>
          </a:prstGeom>
        </p:spPr>
      </p:pic>
    </p:spTree>
    <p:extLst>
      <p:ext uri="{BB962C8B-B14F-4D97-AF65-F5344CB8AC3E}">
        <p14:creationId xmlns:p14="http://schemas.microsoft.com/office/powerpoint/2010/main" val="3021880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F90CB8-A99F-4CC3-9BA2-00C96A95DC2F}"/>
              </a:ext>
            </a:extLst>
          </p:cNvPr>
          <p:cNvPicPr>
            <a:picLocks noChangeAspect="1"/>
          </p:cNvPicPr>
          <p:nvPr userDrawn="1"/>
        </p:nvPicPr>
        <p:blipFill>
          <a:blip r:embed="rId2">
            <a:extLst>
              <a:ext uri="{28A0092B-C50C-407E-A947-70E740481C1C}">
                <a14:useLocalDpi xmlns:a14="http://schemas.microsoft.com/office/drawing/2010/main" val="0"/>
              </a:ext>
            </a:extLst>
          </a:blip>
          <a:srcRect l="69" t="4506" b="14214"/>
          <a:stretch>
            <a:fillRect/>
          </a:stretch>
        </p:blipFill>
        <p:spPr bwMode="auto">
          <a:xfrm>
            <a:off x="0" y="2"/>
            <a:ext cx="9906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00652" y="3"/>
            <a:ext cx="470534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5106308" y="-1"/>
            <a:ext cx="4799692"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9294" y="1430234"/>
            <a:ext cx="4613707" cy="1368152"/>
          </a:xfrm>
          <a:prstGeom prst="rect">
            <a:avLst/>
          </a:prstGeom>
        </p:spPr>
        <p:txBody>
          <a:bodyP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39294" y="3253616"/>
            <a:ext cx="4613707" cy="1368152"/>
          </a:xfrm>
          <a:prstGeom prst="rect">
            <a:avLst/>
          </a:prstGeom>
        </p:spPr>
        <p:txBody>
          <a:bodyP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39294" y="5076998"/>
            <a:ext cx="4613707" cy="1368152"/>
          </a:xfrm>
          <a:prstGeom prst="rect">
            <a:avLst/>
          </a:prstGeom>
        </p:spPr>
        <p:txBody>
          <a:bodyP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9382583" y="188640"/>
            <a:ext cx="344789" cy="459624"/>
          </a:xfrm>
          <a:prstGeom prst="rect">
            <a:avLst/>
          </a:prstGeom>
        </p:spPr>
      </p:pic>
      <p:sp>
        <p:nvSpPr>
          <p:cNvPr id="15"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6430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619118" y="1556793"/>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619118" y="3320915"/>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619118" y="5085036"/>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06092" y="1642923"/>
            <a:ext cx="1039391"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42864" y="4118864"/>
            <a:ext cx="1046796"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Tree>
    <p:extLst>
      <p:ext uri="{BB962C8B-B14F-4D97-AF65-F5344CB8AC3E}">
        <p14:creationId xmlns:p14="http://schemas.microsoft.com/office/powerpoint/2010/main" val="14651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8420" y="300730"/>
            <a:ext cx="4777580"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6298650" y="4437112"/>
            <a:ext cx="3275861" cy="1224136"/>
          </a:xfrm>
          <a:prstGeom prst="rect">
            <a:avLst/>
          </a:prstGeom>
        </p:spPr>
        <p:txBody>
          <a:bodyPr>
            <a:noAutofit/>
          </a:bodyPr>
          <a:lstStyle>
            <a:lvl1pPr algn="r">
              <a:lnSpc>
                <a:spcPts val="1189"/>
              </a:lnSpc>
              <a:defRPr sz="1056" b="0">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331491" y="1989290"/>
            <a:ext cx="4504134" cy="4463901"/>
          </a:xfrm>
          <a:prstGeom prst="rect">
            <a:avLst/>
          </a:prstGeom>
        </p:spPr>
        <p:txBody>
          <a:bodyPr>
            <a:normAutofit/>
          </a:bodyPr>
          <a:lstStyle>
            <a:lvl1pPr>
              <a:defRPr sz="1056"/>
            </a:lvl1pPr>
          </a:lstStyle>
          <a:p>
            <a:r>
              <a:rPr lang="en-US" dirty="0"/>
              <a:t>Click icon to add table</a:t>
            </a:r>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331490" y="1412876"/>
            <a:ext cx="4504134" cy="431948"/>
          </a:xfrm>
          <a:prstGeom prst="rect">
            <a:avLst/>
          </a:prstGeom>
        </p:spPr>
        <p:txBody>
          <a:bodyPr>
            <a:noAutofit/>
          </a:bodyPr>
          <a:lstStyle>
            <a:lvl1pPr>
              <a:lnSpc>
                <a:spcPts val="1453"/>
              </a:lnSpc>
              <a:defRPr sz="1189" b="0"/>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schemeClr val="bg1"/>
                </a:solidFill>
                <a:cs typeface="Arial" panose="020B0604020202020204" pitchFamily="34" charset="0"/>
              </a:rPr>
              <a:t>‹#›</a:t>
            </a:fld>
            <a:endParaRPr lang="en-US" sz="528" dirty="0">
              <a:solidFill>
                <a:schemeClr val="bg1"/>
              </a:solidFill>
              <a:cs typeface="Arial" panose="020B0604020202020204" pitchFamily="34" charset="0"/>
            </a:endParaRP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Tree>
    <p:extLst>
      <p:ext uri="{BB962C8B-B14F-4D97-AF65-F5344CB8AC3E}">
        <p14:creationId xmlns:p14="http://schemas.microsoft.com/office/powerpoint/2010/main" val="33783170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4520423" y="4390518"/>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89"/>
          </a:p>
        </p:txBody>
      </p:sp>
      <p:sp>
        <p:nvSpPr>
          <p:cNvPr id="43" name="Oval 20">
            <a:extLst>
              <a:ext uri="{FF2B5EF4-FFF2-40B4-BE49-F238E27FC236}">
                <a16:creationId xmlns:a16="http://schemas.microsoft.com/office/drawing/2014/main" id="{4F0142AD-298C-4A60-9F24-035D4F3F07D0}"/>
              </a:ext>
            </a:extLst>
          </p:cNvPr>
          <p:cNvSpPr/>
          <p:nvPr userDrawn="1"/>
        </p:nvSpPr>
        <p:spPr>
          <a:xfrm>
            <a:off x="4520423" y="1699073"/>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89"/>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89"/>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854851"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81079" y="2038474"/>
            <a:ext cx="701401" cy="482705"/>
          </a:xfrm>
          <a:prstGeom prst="rect">
            <a:avLst/>
          </a:prstGeom>
          <a:noFill/>
        </p:spPr>
        <p:txBody>
          <a:bodyPr anchor="ctr">
            <a:noAutofit/>
          </a:bodyPr>
          <a:lstStyle>
            <a:lvl1pPr algn="ctr">
              <a:lnSpc>
                <a:spcPts val="1485"/>
              </a:lnSpc>
              <a:defRPr sz="1287" b="0">
                <a:solidFill>
                  <a:srgbClr val="2C004B"/>
                </a:solidFill>
              </a:defRPr>
            </a:lvl1pPr>
            <a:lvl2pPr>
              <a:defRPr sz="693"/>
            </a:lvl2pPr>
            <a:lvl3pPr>
              <a:defRPr sz="594"/>
            </a:lvl3pPr>
            <a:lvl4pPr>
              <a:defRPr sz="544"/>
            </a:lvl4pPr>
            <a:lvl5pPr>
              <a:defRPr sz="544"/>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7" y="4730489"/>
            <a:ext cx="701401" cy="482705"/>
          </a:xfrm>
          <a:prstGeom prst="rect">
            <a:avLst/>
          </a:prstGeom>
          <a:noFill/>
        </p:spPr>
        <p:txBody>
          <a:bodyPr anchor="ctr">
            <a:noAutofit/>
          </a:bodyPr>
          <a:lstStyle>
            <a:lvl1pPr algn="ctr">
              <a:lnSpc>
                <a:spcPts val="1485"/>
              </a:lnSpc>
              <a:defRPr sz="1287" b="0">
                <a:solidFill>
                  <a:srgbClr val="2C004B"/>
                </a:solidFill>
              </a:defRPr>
            </a:lvl1pPr>
            <a:lvl2pPr>
              <a:defRPr sz="693"/>
            </a:lvl2pPr>
            <a:lvl3pPr>
              <a:defRPr sz="594"/>
            </a:lvl3pPr>
            <a:lvl4pPr>
              <a:defRPr sz="544"/>
            </a:lvl4pPr>
            <a:lvl5pPr>
              <a:defRPr sz="544"/>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8" y="3367132"/>
            <a:ext cx="2982547" cy="2993216"/>
          </a:xfrm>
          <a:prstGeom prst="rect">
            <a:avLst/>
          </a:prstGeom>
        </p:spPr>
        <p:txBody>
          <a:bodyPr>
            <a:noAutofit/>
          </a:bodyPr>
          <a:lstStyle>
            <a:lvl1pPr>
              <a:lnSpc>
                <a:spcPts val="1090"/>
              </a:lnSpc>
              <a:defRPr sz="891"/>
            </a:lvl1pPr>
            <a:lvl2pPr>
              <a:lnSpc>
                <a:spcPts val="891"/>
              </a:lnSpc>
              <a:buClr>
                <a:schemeClr val="accent3"/>
              </a:buClr>
              <a:defRPr sz="792"/>
            </a:lvl2pPr>
            <a:lvl3pPr>
              <a:lnSpc>
                <a:spcPts val="792"/>
              </a:lnSpc>
              <a:buClr>
                <a:schemeClr val="accent3"/>
              </a:buClr>
              <a:defRPr sz="693"/>
            </a:lvl3pPr>
            <a:lvl4pPr>
              <a:lnSpc>
                <a:spcPts val="693"/>
              </a:lnSpc>
              <a:buClr>
                <a:schemeClr val="accent3"/>
              </a:buClr>
              <a:defRPr sz="594"/>
            </a:lvl4pPr>
            <a:lvl5pPr>
              <a:lnSpc>
                <a:spcPct val="100000"/>
              </a:lnSpc>
              <a:defRPr sz="594"/>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2" y="404817"/>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485"/>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59339" y="1338211"/>
            <a:ext cx="3953725" cy="412363"/>
          </a:xfrm>
          <a:prstGeom prst="rect">
            <a:avLst/>
          </a:prstGeom>
          <a:noFill/>
        </p:spPr>
        <p:txBody>
          <a:bodyPr anchor="ctr">
            <a:noAutofit/>
          </a:bodyPr>
          <a:lstStyle>
            <a:lvl1pPr algn="l">
              <a:defRPr sz="891" b="0">
                <a:solidFill>
                  <a:schemeClr val="tx2"/>
                </a:solidFill>
              </a:defRPr>
            </a:lvl1pPr>
            <a:lvl2pPr>
              <a:defRPr sz="693"/>
            </a:lvl2pPr>
            <a:lvl3pPr>
              <a:defRPr sz="594"/>
            </a:lvl3pPr>
            <a:lvl4pPr>
              <a:defRPr sz="544"/>
            </a:lvl4pPr>
            <a:lvl5pPr>
              <a:defRPr sz="544"/>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59339" y="1781430"/>
            <a:ext cx="3953725" cy="996793"/>
          </a:xfrm>
          <a:prstGeom prst="rect">
            <a:avLst/>
          </a:prstGeom>
        </p:spPr>
        <p:txBody>
          <a:bodyPr>
            <a:noAutofit/>
          </a:bodyPr>
          <a:lstStyle>
            <a:lvl1pPr>
              <a:lnSpc>
                <a:spcPts val="792"/>
              </a:lnSpc>
              <a:defRPr sz="693">
                <a:solidFill>
                  <a:schemeClr val="tx1"/>
                </a:solidFill>
              </a:defRPr>
            </a:lvl1pPr>
            <a:lvl2pPr marL="85674" indent="-83315">
              <a:lnSpc>
                <a:spcPts val="693"/>
              </a:lnSpc>
              <a:buClr>
                <a:schemeClr val="accent3"/>
              </a:buClr>
              <a:defRPr sz="594">
                <a:solidFill>
                  <a:schemeClr val="tx1"/>
                </a:solidFill>
              </a:defRPr>
            </a:lvl2pPr>
            <a:lvl3pPr marL="172134" indent="-86460">
              <a:lnSpc>
                <a:spcPts val="693"/>
              </a:lnSpc>
              <a:buClr>
                <a:schemeClr val="accent3"/>
              </a:buClr>
              <a:defRPr sz="594">
                <a:solidFill>
                  <a:schemeClr val="tx1"/>
                </a:solidFill>
              </a:defRPr>
            </a:lvl3pPr>
            <a:lvl4pPr marL="252306" indent="-80172">
              <a:lnSpc>
                <a:spcPts val="594"/>
              </a:lnSpc>
              <a:buClr>
                <a:schemeClr val="accent3"/>
              </a:buClr>
              <a:defRPr sz="544">
                <a:solidFill>
                  <a:schemeClr val="tx1"/>
                </a:solidFill>
              </a:defRPr>
            </a:lvl4pPr>
            <a:lvl5pPr>
              <a:lnSpc>
                <a:spcPct val="100000"/>
              </a:lnSpc>
              <a:defRPr sz="594">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6" y="4030227"/>
            <a:ext cx="3953725" cy="412363"/>
          </a:xfrm>
          <a:prstGeom prst="rect">
            <a:avLst/>
          </a:prstGeom>
          <a:noFill/>
        </p:spPr>
        <p:txBody>
          <a:bodyPr anchor="ctr">
            <a:noAutofit/>
          </a:bodyPr>
          <a:lstStyle>
            <a:lvl1pPr algn="l">
              <a:defRPr sz="891" b="0">
                <a:solidFill>
                  <a:schemeClr val="tx2"/>
                </a:solidFill>
              </a:defRPr>
            </a:lvl1pPr>
            <a:lvl2pPr>
              <a:defRPr sz="693"/>
            </a:lvl2pPr>
            <a:lvl3pPr>
              <a:defRPr sz="594"/>
            </a:lvl3pPr>
            <a:lvl4pPr>
              <a:defRPr sz="544"/>
            </a:lvl4pPr>
            <a:lvl5pPr>
              <a:defRPr sz="544"/>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6" y="4473445"/>
            <a:ext cx="3953725" cy="996793"/>
          </a:xfrm>
          <a:prstGeom prst="rect">
            <a:avLst/>
          </a:prstGeom>
        </p:spPr>
        <p:txBody>
          <a:bodyPr>
            <a:noAutofit/>
          </a:bodyPr>
          <a:lstStyle>
            <a:lvl1pPr>
              <a:lnSpc>
                <a:spcPts val="792"/>
              </a:lnSpc>
              <a:defRPr sz="693">
                <a:solidFill>
                  <a:schemeClr val="tx1"/>
                </a:solidFill>
              </a:defRPr>
            </a:lvl1pPr>
            <a:lvl2pPr marL="85674" indent="-83315">
              <a:lnSpc>
                <a:spcPts val="693"/>
              </a:lnSpc>
              <a:buClr>
                <a:schemeClr val="accent3"/>
              </a:buClr>
              <a:defRPr sz="594">
                <a:solidFill>
                  <a:schemeClr val="tx1"/>
                </a:solidFill>
              </a:defRPr>
            </a:lvl2pPr>
            <a:lvl3pPr marL="172134" indent="-86460">
              <a:lnSpc>
                <a:spcPts val="693"/>
              </a:lnSpc>
              <a:buClr>
                <a:schemeClr val="accent3"/>
              </a:buClr>
              <a:defRPr sz="594">
                <a:solidFill>
                  <a:schemeClr val="tx1"/>
                </a:solidFill>
              </a:defRPr>
            </a:lvl3pPr>
            <a:lvl4pPr marL="252306" indent="-80172">
              <a:lnSpc>
                <a:spcPts val="594"/>
              </a:lnSpc>
              <a:buClr>
                <a:schemeClr val="accent3"/>
              </a:buClr>
              <a:defRPr sz="544">
                <a:solidFill>
                  <a:schemeClr val="tx1"/>
                </a:solidFill>
              </a:defRPr>
            </a:lvl4pPr>
            <a:lvl5pPr>
              <a:lnSpc>
                <a:spcPct val="100000"/>
              </a:lnSpc>
              <a:defRPr sz="594">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5975427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eaLnBrk="1" fontAlgn="auto" hangingPunct="1">
              <a:spcBef>
                <a:spcPts val="0"/>
              </a:spcBef>
              <a:spcAft>
                <a:spcPts val="0"/>
              </a:spcAft>
            </a:pPr>
            <a:endParaRPr lang="en-US" sz="1463" dirty="0">
              <a:solidFill>
                <a:prstClr val="white"/>
              </a:solidFill>
            </a:endParaRPr>
          </a:p>
        </p:txBody>
      </p:sp>
      <p:sp>
        <p:nvSpPr>
          <p:cNvPr id="6" name="Freeform 9"/>
          <p:cNvSpPr>
            <a:spLocks/>
          </p:cNvSpPr>
          <p:nvPr userDrawn="1"/>
        </p:nvSpPr>
        <p:spPr bwMode="auto">
          <a:xfrm>
            <a:off x="-254079" y="0"/>
            <a:ext cx="7117741"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eaLnBrk="1" fontAlgn="auto" hangingPunct="1">
              <a:spcBef>
                <a:spcPts val="0"/>
              </a:spcBef>
              <a:spcAft>
                <a:spcPts val="0"/>
              </a:spcAft>
            </a:pPr>
            <a:endParaRPr lang="en-US" sz="1463" dirty="0">
              <a:solidFill>
                <a:srgbClr val="000000"/>
              </a:solidFill>
              <a:latin typeface="Verdana"/>
              <a:cs typeface="+mn-cs"/>
            </a:endParaRP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016896" y="-1634"/>
            <a:ext cx="5889104"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847056" y="-1588"/>
            <a:ext cx="8058944"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31490" y="434514"/>
            <a:ext cx="4445990" cy="1698343"/>
          </a:xfrm>
          <a:prstGeom prst="rect">
            <a:avLst/>
          </a:prstGeom>
        </p:spPr>
        <p:txBody>
          <a:bodyPr anchor="b">
            <a:noAutofit/>
          </a:bodyPr>
          <a:lstStyle>
            <a:lvl1pPr marL="0" indent="0">
              <a:lnSpc>
                <a:spcPts val="2438"/>
              </a:lnSpc>
              <a:buNone/>
              <a:defRPr sz="2113">
                <a:solidFill>
                  <a:schemeClr val="bg1"/>
                </a:solidFill>
              </a:defRPr>
            </a:lvl1pPr>
            <a:lvl2pPr marL="371475" indent="0">
              <a:buNone/>
              <a:defRPr sz="4875">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
        <p:nvSpPr>
          <p:cNvPr id="12"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493279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0652" y="3"/>
            <a:ext cx="470534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5106309" y="-1"/>
            <a:ext cx="4799692"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404813"/>
            <a:ext cx="8950991" cy="863600"/>
          </a:xfrm>
          <a:prstGeom prst="rect">
            <a:avLst/>
          </a:prstGeom>
        </p:spPr>
        <p:txBody>
          <a:bodyPr vert="horz" lIns="0" tIns="0" rIns="0" bIns="0" rtlCol="0" anchor="t">
            <a:normAutofit/>
          </a:bodyPr>
          <a:lstStyle>
            <a:lvl1pPr>
              <a:defRPr lang="pt-PT" dirty="0"/>
            </a:lvl1pPr>
          </a:lstStyle>
          <a:p>
            <a:pPr lvl="0">
              <a:lnSpc>
                <a:spcPts val="1828"/>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9295" y="1430234"/>
            <a:ext cx="4613707" cy="1368152"/>
          </a:xfrm>
          <a:prstGeom prst="rect">
            <a:avLst/>
          </a:prstGeom>
        </p:spPr>
        <p:txBody>
          <a:bodyPr>
            <a:noAutofit/>
          </a:bodyPr>
          <a:lstStyle>
            <a:lvl1pPr>
              <a:lnSpc>
                <a:spcPts val="1341"/>
              </a:lnSpc>
              <a:defRPr sz="1097">
                <a:solidFill>
                  <a:schemeClr val="tx1"/>
                </a:solidFill>
              </a:defRPr>
            </a:lvl1pPr>
            <a:lvl2pPr marL="141238" indent="-138336">
              <a:lnSpc>
                <a:spcPts val="1097"/>
              </a:lnSpc>
              <a:defRPr sz="975">
                <a:solidFill>
                  <a:schemeClr val="tx1"/>
                </a:solidFill>
              </a:defRPr>
            </a:lvl2pPr>
            <a:lvl3pPr marL="282476" indent="-141238">
              <a:lnSpc>
                <a:spcPts val="975"/>
              </a:lnSpc>
              <a:defRPr sz="853">
                <a:solidFill>
                  <a:schemeClr val="tx1"/>
                </a:solidFill>
              </a:defRPr>
            </a:lvl3pPr>
            <a:lvl4pPr marL="415975" indent="-133499">
              <a:lnSpc>
                <a:spcPts val="853"/>
              </a:lnSpc>
              <a:defRPr sz="731">
                <a:solidFill>
                  <a:schemeClr val="tx1"/>
                </a:solidFill>
              </a:defRPr>
            </a:lvl4pPr>
            <a:lvl5pPr>
              <a:lnSpc>
                <a:spcPct val="100000"/>
              </a:lnSpc>
              <a:defRPr sz="731">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39295" y="3253616"/>
            <a:ext cx="4613707" cy="1368152"/>
          </a:xfrm>
          <a:prstGeom prst="rect">
            <a:avLst/>
          </a:prstGeom>
        </p:spPr>
        <p:txBody>
          <a:bodyPr>
            <a:noAutofit/>
          </a:bodyPr>
          <a:lstStyle>
            <a:lvl1pPr>
              <a:lnSpc>
                <a:spcPts val="1341"/>
              </a:lnSpc>
              <a:defRPr sz="1097">
                <a:solidFill>
                  <a:schemeClr val="tx1"/>
                </a:solidFill>
              </a:defRPr>
            </a:lvl1pPr>
            <a:lvl2pPr marL="141238" indent="-138336">
              <a:lnSpc>
                <a:spcPts val="1097"/>
              </a:lnSpc>
              <a:defRPr sz="975">
                <a:solidFill>
                  <a:schemeClr val="tx1"/>
                </a:solidFill>
              </a:defRPr>
            </a:lvl2pPr>
            <a:lvl3pPr marL="282476" indent="-141238">
              <a:lnSpc>
                <a:spcPts val="975"/>
              </a:lnSpc>
              <a:defRPr sz="853">
                <a:solidFill>
                  <a:schemeClr val="tx1"/>
                </a:solidFill>
              </a:defRPr>
            </a:lvl3pPr>
            <a:lvl4pPr marL="415975" indent="-133499">
              <a:lnSpc>
                <a:spcPts val="853"/>
              </a:lnSpc>
              <a:defRPr sz="731">
                <a:solidFill>
                  <a:schemeClr val="tx1"/>
                </a:solidFill>
              </a:defRPr>
            </a:lvl4pPr>
            <a:lvl5pPr>
              <a:lnSpc>
                <a:spcPct val="100000"/>
              </a:lnSpc>
              <a:defRPr sz="731">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339295" y="5076998"/>
            <a:ext cx="4613707" cy="1368152"/>
          </a:xfrm>
          <a:prstGeom prst="rect">
            <a:avLst/>
          </a:prstGeom>
        </p:spPr>
        <p:txBody>
          <a:bodyPr>
            <a:noAutofit/>
          </a:bodyPr>
          <a:lstStyle>
            <a:lvl1pPr>
              <a:lnSpc>
                <a:spcPts val="1341"/>
              </a:lnSpc>
              <a:defRPr sz="1097">
                <a:solidFill>
                  <a:schemeClr val="tx1"/>
                </a:solidFill>
              </a:defRPr>
            </a:lvl1pPr>
            <a:lvl2pPr marL="141238" indent="-138336">
              <a:lnSpc>
                <a:spcPts val="1097"/>
              </a:lnSpc>
              <a:defRPr sz="975">
                <a:solidFill>
                  <a:schemeClr val="tx1"/>
                </a:solidFill>
              </a:defRPr>
            </a:lvl2pPr>
            <a:lvl3pPr marL="282476" indent="-141238">
              <a:lnSpc>
                <a:spcPts val="975"/>
              </a:lnSpc>
              <a:defRPr sz="853">
                <a:solidFill>
                  <a:schemeClr val="tx1"/>
                </a:solidFill>
              </a:defRPr>
            </a:lvl3pPr>
            <a:lvl4pPr marL="415975" indent="-133499">
              <a:lnSpc>
                <a:spcPts val="853"/>
              </a:lnSpc>
              <a:defRPr sz="731">
                <a:solidFill>
                  <a:schemeClr val="tx1"/>
                </a:solidFill>
              </a:defRPr>
            </a:lvl4pPr>
            <a:lvl5pPr>
              <a:lnSpc>
                <a:spcPct val="100000"/>
              </a:lnSpc>
              <a:defRPr sz="731">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9477769" y="6555758"/>
            <a:ext cx="293671"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2771746" y="6555758"/>
            <a:ext cx="1806746" cy="219456"/>
          </a:xfrm>
          <a:prstGeom prst="rect">
            <a:avLst/>
          </a:prstGeom>
        </p:spPr>
        <p:txBody>
          <a:bodyPr wrap="none" lIns="0" tIns="0" rIns="0" bIns="0" anchor="ctr">
            <a:noAutofit/>
          </a:bodyPr>
          <a:lstStyle/>
          <a:p>
            <a:pPr algn="l"/>
            <a:r>
              <a:rPr lang="en-US" sz="488"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9382583" y="188640"/>
            <a:ext cx="344789" cy="459624"/>
          </a:xfrm>
          <a:prstGeom prst="rect">
            <a:avLst/>
          </a:prstGeom>
        </p:spPr>
      </p:pic>
    </p:spTree>
    <p:extLst>
      <p:ext uri="{BB962C8B-B14F-4D97-AF65-F5344CB8AC3E}">
        <p14:creationId xmlns:p14="http://schemas.microsoft.com/office/powerpoint/2010/main" val="3802468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4720" y="1815353"/>
            <a:ext cx="950625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5522572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9039254"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20" y="1815352"/>
            <a:ext cx="950625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184721" y="1148607"/>
            <a:ext cx="950625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12499317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184721"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184721"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260138"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2" name="Titre 1"/>
          <p:cNvSpPr>
            <a:spLocks noGrp="1"/>
          </p:cNvSpPr>
          <p:nvPr>
            <p:ph type="title"/>
          </p:nvPr>
        </p:nvSpPr>
        <p:spPr>
          <a:xfrm>
            <a:off x="184721" y="0"/>
            <a:ext cx="9039254"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5260138"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4201446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184723"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184723"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3504604"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3504604"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6812102"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6812102"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30721225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1"/>
            <a:ext cx="7474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1510" name="Freeform 6"/>
          <p:cNvSpPr>
            <a:spLocks/>
          </p:cNvSpPr>
          <p:nvPr userDrawn="1"/>
        </p:nvSpPr>
        <p:spPr bwMode="auto">
          <a:xfrm>
            <a:off x="0" y="0"/>
            <a:ext cx="7474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792084" y="0"/>
            <a:ext cx="8431890"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19" y="1815351"/>
            <a:ext cx="950625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792084" y="1148607"/>
            <a:ext cx="8889484"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742950" cy="914400"/>
          </a:xfrm>
        </p:spPr>
        <p:txBody>
          <a:bodyPr anchor="ctr">
            <a:normAutofit/>
          </a:bodyPr>
          <a:lstStyle>
            <a:lvl1pPr marL="0" indent="0" algn="ctr" defTabSz="742950" rtl="0" eaLnBrk="1" latinLnBrk="0" hangingPunct="1">
              <a:lnSpc>
                <a:spcPct val="90000"/>
              </a:lnSpc>
              <a:spcBef>
                <a:spcPts val="813"/>
              </a:spcBef>
              <a:buFont typeface="Arial" panose="020B0604020202020204" pitchFamily="34" charset="0"/>
              <a:buNone/>
              <a:defRPr lang="en-GB" sz="32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118856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4228260"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636293" y="5278426"/>
            <a:ext cx="2678526" cy="331986"/>
          </a:xfrm>
          <a:prstGeom prst="rect">
            <a:avLst/>
          </a:prstGeom>
          <a:noFill/>
        </p:spPr>
        <p:txBody>
          <a:bodyPr anchor="ctr">
            <a:noAutofit/>
          </a:bodyPr>
          <a:lstStyle>
            <a:lvl1pPr algn="l">
              <a:defRPr sz="1300" b="1">
                <a:solidFill>
                  <a:schemeClr val="accent2"/>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636293" y="3916351"/>
            <a:ext cx="2678526" cy="412363"/>
          </a:xfrm>
          <a:prstGeom prst="rect">
            <a:avLst/>
          </a:prstGeom>
          <a:noFill/>
        </p:spPr>
        <p:txBody>
          <a:bodyPr anchor="ctr">
            <a:noAutofit/>
          </a:bodyPr>
          <a:lstStyle>
            <a:lvl1pPr algn="l">
              <a:defRPr sz="1625" b="1">
                <a:solidFill>
                  <a:schemeClr val="accent2"/>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635441" y="4344097"/>
            <a:ext cx="2684617" cy="894840"/>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635441" y="5601397"/>
            <a:ext cx="2679377" cy="713864"/>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122218" y="1147034"/>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Tree>
    <p:extLst>
      <p:ext uri="{BB962C8B-B14F-4D97-AF65-F5344CB8AC3E}">
        <p14:creationId xmlns:p14="http://schemas.microsoft.com/office/powerpoint/2010/main" val="2769690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619118" y="1556793"/>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619118" y="3320915"/>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619118" y="5085036"/>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06092" y="3487371"/>
            <a:ext cx="1044838"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06092" y="1642923"/>
            <a:ext cx="1039391"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06092" y="5168264"/>
            <a:ext cx="1046796"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Tree>
    <p:extLst>
      <p:ext uri="{BB962C8B-B14F-4D97-AF65-F5344CB8AC3E}">
        <p14:creationId xmlns:p14="http://schemas.microsoft.com/office/powerpoint/2010/main" val="146362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751453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36645028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8194"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0"/>
            <a:ext cx="9905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sz="1463" dirty="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50" dirty="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1950" dirty="0">
                <a:solidFill>
                  <a:prstClr val="white"/>
                </a:solidFill>
              </a:endParaRPr>
            </a:p>
          </p:txBody>
        </p:sp>
      </p:grpSp>
      <p:sp>
        <p:nvSpPr>
          <p:cNvPr id="15" name="Title Placeholder 1"/>
          <p:cNvSpPr>
            <a:spLocks noGrp="1"/>
          </p:cNvSpPr>
          <p:nvPr>
            <p:ph type="title"/>
            <p:custDataLst>
              <p:tags r:id="rId3"/>
            </p:custDataLst>
          </p:nvPr>
        </p:nvSpPr>
        <p:spPr>
          <a:xfrm>
            <a:off x="2" y="1"/>
            <a:ext cx="9905999" cy="933651"/>
          </a:xfrm>
          <a:prstGeom prst="rect">
            <a:avLst/>
          </a:prstGeom>
          <a:noFill/>
        </p:spPr>
        <p:txBody>
          <a:bodyPr vert="horz" lIns="297529" tIns="33059" rIns="165294" bIns="33059" rtlCol="0" anchor="ctr">
            <a:noAutofit/>
          </a:bodyPr>
          <a:lstStyle>
            <a:lvl1pPr algn="l">
              <a:defRPr sz="2275">
                <a:solidFill>
                  <a:schemeClr val="bg1"/>
                </a:solidFill>
                <a:latin typeface="Arial" panose="020B0604020202020204" pitchFamily="34"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620654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31491" y="2010609"/>
            <a:ext cx="4504135" cy="4442581"/>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5070379" y="2010606"/>
            <a:ext cx="4482111" cy="4441372"/>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1491" y="1420990"/>
            <a:ext cx="4504135"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070379" y="1420990"/>
            <a:ext cx="4482111"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1981"/>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31492" y="6555971"/>
            <a:ext cx="2298568" cy="219456"/>
          </a:xfrm>
          <a:prstGeom prst="rect">
            <a:avLst/>
          </a:prstGeom>
        </p:spPr>
        <p:txBody>
          <a:bodyPr wrap="square" lIns="0" tIns="0" rIns="0" bIns="0" anchor="ctr" anchorCtr="0">
            <a:noAutofit/>
          </a:bodyPr>
          <a:lstStyle/>
          <a:p>
            <a:pPr lvl="0" algn="l" defTabSz="603647">
              <a:lnSpc>
                <a:spcPct val="85000"/>
              </a:lnSpc>
              <a:defRPr/>
            </a:pPr>
            <a:r>
              <a:rPr lang="en-US" sz="528"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775327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546662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31491" y="2439343"/>
            <a:ext cx="4013895" cy="1008112"/>
          </a:xfrm>
          <a:prstGeom prst="rect">
            <a:avLst/>
          </a:prstGeom>
        </p:spPr>
        <p:txBody>
          <a:bodyPr anchor="t">
            <a:noAutofit/>
          </a:bodyPr>
          <a:lstStyle>
            <a:lvl1pPr algn="l">
              <a:lnSpc>
                <a:spcPts val="1097"/>
              </a:lnSpc>
              <a:spcAft>
                <a:spcPts val="366"/>
              </a:spcAft>
              <a:defRPr sz="975">
                <a:solidFill>
                  <a:schemeClr val="bg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1828"/>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9477769" y="6555758"/>
            <a:ext cx="293671"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2771746" y="6555758"/>
            <a:ext cx="1806746" cy="219456"/>
          </a:xfrm>
          <a:prstGeom prst="rect">
            <a:avLst/>
          </a:prstGeom>
        </p:spPr>
        <p:txBody>
          <a:bodyPr wrap="none" lIns="0" tIns="0" rIns="0" bIns="0" anchor="ctr">
            <a:noAutofit/>
          </a:bodyPr>
          <a:lstStyle/>
          <a:p>
            <a:pPr algn="l"/>
            <a:r>
              <a:rPr lang="en-US" sz="48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80084483"/>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157538" y="812801"/>
            <a:ext cx="6748463"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978979"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6209073" y="1917278"/>
            <a:ext cx="3365438" cy="1727749"/>
          </a:xfrm>
          <a:prstGeom prst="rect">
            <a:avLst/>
          </a:prstGeom>
        </p:spPr>
        <p:txBody>
          <a:bodyPr vert="horz" lIns="0" tIns="0" rIns="0" bIns="0" rtlCol="0" anchor="b">
            <a:normAutofit/>
          </a:bodyPr>
          <a:lstStyle>
            <a:lvl1pPr algn="r">
              <a:lnSpc>
                <a:spcPts val="1981"/>
              </a:lnSpc>
              <a:defRPr sz="1717">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6200907" y="3762628"/>
            <a:ext cx="3373604" cy="2186655"/>
          </a:xfrm>
          <a:prstGeom prst="rect">
            <a:avLst/>
          </a:prstGeom>
        </p:spPr>
        <p:txBody>
          <a:bodyPr lIns="0" tIns="0" rIns="0" bIns="0">
            <a:noAutofit/>
          </a:bodyPr>
          <a:lstStyle>
            <a:lvl1pPr algn="r">
              <a:lnSpc>
                <a:spcPct val="100000"/>
              </a:lnSpc>
              <a:defRPr sz="1189">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6467654" y="6555758"/>
            <a:ext cx="1806745" cy="219456"/>
          </a:xfrm>
          <a:prstGeom prst="rect">
            <a:avLst/>
          </a:prstGeom>
        </p:spPr>
        <p:txBody>
          <a:bodyPr wrap="none" lIns="0" tIns="0" rIns="0" bIns="0" anchor="ctr">
            <a:noAutofit/>
          </a:bodyPr>
          <a:lstStyle/>
          <a:p>
            <a:pPr algn="l"/>
            <a:r>
              <a:rPr lang="en-US" sz="528"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91522464"/>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4520423" y="439051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sp>
        <p:nvSpPr>
          <p:cNvPr id="43" name="Oval 20">
            <a:extLst>
              <a:ext uri="{FF2B5EF4-FFF2-40B4-BE49-F238E27FC236}">
                <a16:creationId xmlns:a16="http://schemas.microsoft.com/office/drawing/2014/main" id="{4F0142AD-298C-4A60-9F24-035D4F3F07D0}"/>
              </a:ext>
            </a:extLst>
          </p:cNvPr>
          <p:cNvSpPr/>
          <p:nvPr userDrawn="1"/>
        </p:nvSpPr>
        <p:spPr>
          <a:xfrm>
            <a:off x="4520423" y="1699071"/>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854852"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81078" y="2038472"/>
            <a:ext cx="701401"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6" y="4730487"/>
            <a:ext cx="701401"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7" cy="2993216"/>
          </a:xfrm>
          <a:prstGeom prst="rect">
            <a:avLst/>
          </a:prstGeom>
        </p:spPr>
        <p:txBody>
          <a:bodyPr>
            <a:noAutofit/>
          </a:bodyPr>
          <a:lstStyle>
            <a:lvl1pPr>
              <a:lnSpc>
                <a:spcPts val="1341"/>
              </a:lnSpc>
              <a:defRPr sz="1097"/>
            </a:lvl1pPr>
            <a:lvl2pPr>
              <a:lnSpc>
                <a:spcPts val="1097"/>
              </a:lnSpc>
              <a:buClr>
                <a:schemeClr val="accent3"/>
              </a:buClr>
              <a:defRPr sz="975"/>
            </a:lvl2pPr>
            <a:lvl3pPr>
              <a:lnSpc>
                <a:spcPts val="975"/>
              </a:lnSpc>
              <a:buClr>
                <a:schemeClr val="accent3"/>
              </a:buClr>
              <a:defRPr sz="853"/>
            </a:lvl3pPr>
            <a:lvl4pPr>
              <a:lnSpc>
                <a:spcPts val="853"/>
              </a:lnSpc>
              <a:buClr>
                <a:schemeClr val="accent3"/>
              </a:buClr>
              <a:defRPr sz="731"/>
            </a:lvl4pPr>
            <a:lvl5pPr>
              <a:lnSpc>
                <a:spcPct val="100000"/>
              </a:lnSpc>
              <a:defRPr sz="731"/>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404815"/>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828"/>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59338" y="1338209"/>
            <a:ext cx="3953725"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59338" y="1781428"/>
            <a:ext cx="3953725"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5" y="4030225"/>
            <a:ext cx="3953725"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5" y="4473443"/>
            <a:ext cx="3953725"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77769" y="6555758"/>
            <a:ext cx="293671"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6" cy="219456"/>
          </a:xfrm>
          <a:prstGeom prst="rect">
            <a:avLst/>
          </a:prstGeom>
        </p:spPr>
        <p:txBody>
          <a:bodyPr wrap="none" lIns="0" tIns="0" rIns="0" bIns="0" anchor="ctr">
            <a:noAutofit/>
          </a:bodyPr>
          <a:lstStyle/>
          <a:p>
            <a:pPr algn="l"/>
            <a:r>
              <a:rPr lang="en-US" sz="488" dirty="0">
                <a:solidFill>
                  <a:schemeClr val="bg2">
                    <a:lumMod val="50000"/>
                  </a:schemeClr>
                </a:solidFill>
                <a:cs typeface="Arial" panose="020B0604020202020204" pitchFamily="34" charset="0"/>
              </a:rPr>
              <a:t>© 2019 </a:t>
            </a:r>
            <a:r>
              <a:rPr lang="en-US" sz="488" dirty="0" err="1">
                <a:solidFill>
                  <a:schemeClr val="bg2">
                    <a:lumMod val="50000"/>
                  </a:schemeClr>
                </a:solidFill>
                <a:cs typeface="Arial" panose="020B0604020202020204" pitchFamily="34" charset="0"/>
              </a:rPr>
              <a:t>Capgemini</a:t>
            </a:r>
            <a:r>
              <a:rPr lang="en-US" sz="48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582188225"/>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 y="1591"/>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972291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4828446"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en-US" sz="1544"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045466" y="2404111"/>
            <a:ext cx="597198"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grpSp>
      <p:sp>
        <p:nvSpPr>
          <p:cNvPr id="14" name="Rectangle 13"/>
          <p:cNvSpPr/>
          <p:nvPr userDrawn="1"/>
        </p:nvSpPr>
        <p:spPr>
          <a:xfrm>
            <a:off x="5310650" y="2886346"/>
            <a:ext cx="398086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731"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731" kern="1200" dirty="0">
              <a:solidFill>
                <a:schemeClr val="tx1"/>
              </a:solidFill>
              <a:effectLst/>
              <a:latin typeface="+mn-lt"/>
              <a:ea typeface="+mn-ea"/>
              <a:cs typeface="+mn-cs"/>
            </a:endParaRPr>
          </a:p>
        </p:txBody>
      </p:sp>
      <p:sp>
        <p:nvSpPr>
          <p:cNvPr id="15" name="Rectangle 14"/>
          <p:cNvSpPr/>
          <p:nvPr userDrawn="1"/>
        </p:nvSpPr>
        <p:spPr>
          <a:xfrm>
            <a:off x="5310649" y="2507083"/>
            <a:ext cx="1803718" cy="184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dirty="0">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dirty="0">
                <a:solidFill>
                  <a:schemeClr val="tx1"/>
                </a:solidFill>
              </a:rPr>
              <a:t>Learn more about us at</a:t>
            </a:r>
          </a:p>
          <a:p>
            <a:pPr algn="just">
              <a:lnSpc>
                <a:spcPts val="975"/>
              </a:lnSpc>
            </a:pPr>
            <a:r>
              <a:rPr lang="en-US" sz="1138"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58204"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9698"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81192"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92685"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46710" y="3979258"/>
            <a:ext cx="270721" cy="333195"/>
          </a:xfrm>
          <a:prstGeom prst="rect">
            <a:avLst/>
          </a:prstGeom>
          <a:noFill/>
        </p:spPr>
      </p:pic>
      <p:sp>
        <p:nvSpPr>
          <p:cNvPr id="23" name="Rectangle 22"/>
          <p:cNvSpPr/>
          <p:nvPr userDrawn="1"/>
        </p:nvSpPr>
        <p:spPr>
          <a:xfrm>
            <a:off x="346710" y="5846098"/>
            <a:ext cx="3260790" cy="364202"/>
          </a:xfrm>
          <a:prstGeom prst="rect">
            <a:avLst/>
          </a:prstGeom>
        </p:spPr>
        <p:txBody>
          <a:bodyPr wrap="square" lIns="0" tIns="0" rIns="0" bIns="0" anchor="b" anchorCtr="0">
            <a:spAutoFit/>
          </a:bodyPr>
          <a:lstStyle/>
          <a:p>
            <a:pPr>
              <a:spcAft>
                <a:spcPts val="488"/>
              </a:spcAft>
            </a:pPr>
            <a:r>
              <a:rPr lang="en-US" sz="650" noProof="0" dirty="0">
                <a:solidFill>
                  <a:schemeClr val="bg1"/>
                </a:solidFill>
                <a:latin typeface="+mn-lt"/>
                <a:cs typeface="Arial"/>
              </a:rPr>
              <a:t>This presentation contains information that may be privileged or confidential and is the property of the Capgemini Group.</a:t>
            </a:r>
          </a:p>
          <a:p>
            <a:pPr>
              <a:spcAft>
                <a:spcPts val="488"/>
              </a:spcAft>
            </a:pPr>
            <a:r>
              <a:rPr lang="en-US" sz="65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grpSp>
        <p:nvGrpSpPr>
          <p:cNvPr id="27" name="Groupe 26"/>
          <p:cNvGrpSpPr>
            <a:grpSpLocks noChangeAspect="1"/>
          </p:cNvGrpSpPr>
          <p:nvPr userDrawn="1"/>
        </p:nvGrpSpPr>
        <p:grpSpPr>
          <a:xfrm>
            <a:off x="360750" y="4471814"/>
            <a:ext cx="190125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spTree>
    <p:extLst>
      <p:ext uri="{BB962C8B-B14F-4D97-AF65-F5344CB8AC3E}">
        <p14:creationId xmlns:p14="http://schemas.microsoft.com/office/powerpoint/2010/main" val="25162119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9906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5363738" y="2032334"/>
            <a:ext cx="1404156" cy="1617453"/>
          </a:xfrm>
          <a:prstGeom prst="rect">
            <a:avLst/>
          </a:prstGeom>
        </p:spPr>
        <p:txBody>
          <a:bodyPr anchor="ctr"/>
          <a:lstStyle>
            <a:lvl1pPr algn="ctr">
              <a:defRPr/>
            </a:lvl1pPr>
          </a:lstStyle>
          <a:p>
            <a:r>
              <a:rPr lang="en-US" dirty="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74053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003811" y="2027571"/>
            <a:ext cx="1404156" cy="1617453"/>
          </a:xfrm>
          <a:prstGeom prst="rect">
            <a:avLst/>
          </a:prstGeom>
        </p:spPr>
        <p:txBody>
          <a:bodyPr anchor="ctr"/>
          <a:lstStyle>
            <a:lvl1pPr algn="ctr">
              <a:defRPr/>
            </a:lvl1pPr>
          </a:lstStyle>
          <a:p>
            <a:r>
              <a:rPr lang="en-US" dirty="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383498" y="2708276"/>
            <a:ext cx="702684" cy="314325"/>
          </a:xfrm>
          <a:prstGeom prst="rect">
            <a:avLst/>
          </a:prstGeom>
        </p:spPr>
        <p:txBody>
          <a:bodyPr anchor="ctr">
            <a:noAutofit/>
          </a:bodyPr>
          <a:lstStyle>
            <a:lvl1pPr algn="ctr">
              <a:defRPr sz="13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2920495"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183775" y="2027571"/>
            <a:ext cx="1404156" cy="1617453"/>
          </a:xfrm>
          <a:prstGeom prst="rect">
            <a:avLst/>
          </a:prstGeom>
        </p:spPr>
        <p:txBody>
          <a:bodyPr anchor="ctr"/>
          <a:lstStyle>
            <a:lvl1pPr algn="ctr">
              <a:defRPr/>
            </a:lvl1pPr>
          </a:lstStyle>
          <a:p>
            <a:r>
              <a:rPr lang="en-US" dirty="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3558558" y="2708276"/>
            <a:ext cx="702684" cy="314325"/>
          </a:xfrm>
          <a:prstGeom prst="rect">
            <a:avLst/>
          </a:prstGeom>
        </p:spPr>
        <p:txBody>
          <a:bodyPr anchor="ctr">
            <a:noAutofit/>
          </a:bodyPr>
          <a:lstStyle>
            <a:lvl1pPr algn="ctr">
              <a:defRPr sz="13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5100459"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5725495" y="2708276"/>
            <a:ext cx="702684" cy="314325"/>
          </a:xfrm>
          <a:prstGeom prst="rect">
            <a:avLst/>
          </a:prstGeom>
        </p:spPr>
        <p:txBody>
          <a:bodyPr anchor="ctr">
            <a:noAutofit/>
          </a:bodyPr>
          <a:lstStyle>
            <a:lvl1pPr algn="ctr">
              <a:defRPr sz="13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7543702" y="2032334"/>
            <a:ext cx="1404156" cy="1617453"/>
          </a:xfrm>
          <a:prstGeom prst="rect">
            <a:avLst/>
          </a:prstGeom>
        </p:spPr>
        <p:txBody>
          <a:bodyPr anchor="ctr"/>
          <a:lstStyle>
            <a:lvl1pPr algn="ctr">
              <a:defRPr/>
            </a:lvl1pPr>
          </a:lstStyle>
          <a:p>
            <a:r>
              <a:rPr lang="en-US" dirty="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728042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7923389" y="2708276"/>
            <a:ext cx="702684" cy="314325"/>
          </a:xfrm>
          <a:prstGeom prst="rect">
            <a:avLst/>
          </a:prstGeom>
        </p:spPr>
        <p:txBody>
          <a:bodyPr anchor="ctr">
            <a:noAutofit/>
          </a:bodyPr>
          <a:lstStyle>
            <a:lvl1pPr algn="ctr">
              <a:defRPr sz="13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916051" y="5308653"/>
            <a:ext cx="1345650" cy="576064"/>
          </a:xfrm>
          <a:prstGeom prst="rect">
            <a:avLst/>
          </a:prstGeom>
        </p:spPr>
        <p:txBody>
          <a:bodyPr anchor="ctr">
            <a:noAutofit/>
          </a:bodyPr>
          <a:lstStyle>
            <a:lvl1pPr algn="ctr">
              <a:lnSpc>
                <a:spcPts val="2600"/>
              </a:lnSpc>
              <a:defRPr sz="2275" b="1">
                <a:solidFill>
                  <a:srgbClr val="2B0A3D"/>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342759" y="5163113"/>
            <a:ext cx="6824522" cy="867147"/>
          </a:xfrm>
          <a:prstGeom prst="rect">
            <a:avLst/>
          </a:prstGeom>
        </p:spPr>
        <p:txBody>
          <a:bodyPr anchor="ctr">
            <a:noAutofit/>
          </a:bodyPr>
          <a:lstStyle>
            <a:lvl1pPr algn="l">
              <a:lnSpc>
                <a:spcPts val="1463"/>
              </a:lnSpc>
              <a:spcBef>
                <a:spcPts val="488"/>
              </a:spcBef>
              <a:defRPr sz="1300"/>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791052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6200000">
            <a:off x="7009136" y="-1195947"/>
            <a:ext cx="1706401" cy="4087326"/>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331490"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5" name="Rectangle 4">
            <a:extLst>
              <a:ext uri="{FF2B5EF4-FFF2-40B4-BE49-F238E27FC236}">
                <a16:creationId xmlns:a16="http://schemas.microsoft.com/office/drawing/2014/main" id="{5D624820-6891-4116-9EE3-E6D3B41D5557}"/>
              </a:ext>
            </a:extLst>
          </p:cNvPr>
          <p:cNvSpPr/>
          <p:nvPr userDrawn="1"/>
        </p:nvSpPr>
        <p:spPr>
          <a:xfrm>
            <a:off x="3521274"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6" name="Rectangle 5">
            <a:extLst>
              <a:ext uri="{FF2B5EF4-FFF2-40B4-BE49-F238E27FC236}">
                <a16:creationId xmlns:a16="http://schemas.microsoft.com/office/drawing/2014/main" id="{4ED1E18D-CB5A-40D2-9E0C-21B1DC24C582}"/>
              </a:ext>
            </a:extLst>
          </p:cNvPr>
          <p:cNvSpPr/>
          <p:nvPr userDrawn="1"/>
        </p:nvSpPr>
        <p:spPr>
          <a:xfrm>
            <a:off x="6711058" y="1871231"/>
            <a:ext cx="2863453" cy="45819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589075" y="3332369"/>
            <a:ext cx="2348283" cy="645047"/>
          </a:xfrm>
          <a:prstGeom prst="rect">
            <a:avLst/>
          </a:prstGeom>
          <a:noFill/>
        </p:spPr>
        <p:txBody>
          <a:bodyPr anchor="ctr">
            <a:noAutofit/>
          </a:bodyPr>
          <a:lstStyle>
            <a:lvl1pPr algn="l">
              <a:lnSpc>
                <a:spcPts val="1463"/>
              </a:lnSpc>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589076" y="4079992"/>
            <a:ext cx="2335303" cy="1711208"/>
          </a:xfrm>
          <a:prstGeom prst="rect">
            <a:avLst/>
          </a:prstGeom>
        </p:spPr>
        <p:txBody>
          <a:bodyPr>
            <a:noAutofit/>
          </a:bodyPr>
          <a:lstStyle>
            <a:lvl1pPr>
              <a:lnSpc>
                <a:spcPct val="100000"/>
              </a:lnSpc>
              <a:defRPr sz="1138"/>
            </a:lvl1pPr>
            <a:lvl2pPr>
              <a:lnSpc>
                <a:spcPts val="1138"/>
              </a:lnSpc>
              <a:defRPr sz="975"/>
            </a:lvl2pPr>
            <a:lvl3pPr>
              <a:lnSpc>
                <a:spcPts val="1056"/>
              </a:lnSpc>
              <a:defRPr sz="894"/>
            </a:lvl3pPr>
            <a:lvl4pPr>
              <a:lnSpc>
                <a:spcPts val="975"/>
              </a:lnSpc>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3778859" y="3332369"/>
            <a:ext cx="2348283" cy="645047"/>
          </a:xfrm>
          <a:prstGeom prst="rect">
            <a:avLst/>
          </a:prstGeom>
          <a:noFill/>
        </p:spPr>
        <p:txBody>
          <a:bodyPr anchor="ctr">
            <a:noAutofit/>
          </a:bodyPr>
          <a:lstStyle>
            <a:lvl1pPr algn="l">
              <a:lnSpc>
                <a:spcPts val="1463"/>
              </a:lnSpc>
              <a:defRPr sz="1300" b="1">
                <a:solidFill>
                  <a:srgbClr val="FF304C"/>
                </a:solidFill>
              </a:defRPr>
            </a:lvl1pPr>
            <a:lvl2pPr>
              <a:defRPr sz="1138"/>
            </a:lvl2pPr>
            <a:lvl3pPr>
              <a:defRPr sz="975"/>
            </a:lvl3pPr>
            <a:lvl4pPr>
              <a:defRPr sz="894"/>
            </a:lvl4pPr>
            <a:lvl5pPr>
              <a:defRPr sz="894"/>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6968643" y="3332369"/>
            <a:ext cx="2348283" cy="645047"/>
          </a:xfrm>
          <a:prstGeom prst="rect">
            <a:avLst/>
          </a:prstGeom>
          <a:noFill/>
        </p:spPr>
        <p:txBody>
          <a:bodyPr anchor="ctr">
            <a:noAutofit/>
          </a:bodyPr>
          <a:lstStyle>
            <a:lvl1pPr algn="l">
              <a:lnSpc>
                <a:spcPts val="1463"/>
              </a:lnSpc>
              <a:defRPr sz="1300" b="1">
                <a:solidFill>
                  <a:srgbClr val="2C004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6904731" y="295729"/>
            <a:ext cx="2378924" cy="876300"/>
          </a:xfrm>
          <a:prstGeom prst="rect">
            <a:avLst/>
          </a:prstGeom>
        </p:spPr>
        <p:txBody>
          <a:bodyPr anchor="t">
            <a:noAutofit/>
          </a:bodyPr>
          <a:lstStyle>
            <a:lvl1pP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81836" t="-4713" b="16530"/>
          <a:stretch/>
        </p:blipFill>
        <p:spPr>
          <a:xfrm>
            <a:off x="9336778" y="164829"/>
            <a:ext cx="344789"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526275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3791839" y="4079992"/>
            <a:ext cx="2335303" cy="1711208"/>
          </a:xfrm>
          <a:prstGeom prst="rect">
            <a:avLst/>
          </a:prstGeom>
        </p:spPr>
        <p:txBody>
          <a:bodyPr>
            <a:noAutofit/>
          </a:bodyPr>
          <a:lstStyle>
            <a:lvl1pPr>
              <a:lnSpc>
                <a:spcPct val="100000"/>
              </a:lnSpc>
              <a:defRPr sz="1138"/>
            </a:lvl1pPr>
            <a:lvl2pPr>
              <a:lnSpc>
                <a:spcPts val="1138"/>
              </a:lnSpc>
              <a:buClr>
                <a:schemeClr val="accent4"/>
              </a:buClr>
              <a:defRPr sz="975"/>
            </a:lvl2pPr>
            <a:lvl3pPr>
              <a:lnSpc>
                <a:spcPts val="1056"/>
              </a:lnSpc>
              <a:buClr>
                <a:schemeClr val="accent4"/>
              </a:buClr>
              <a:defRPr sz="894"/>
            </a:lvl3pPr>
            <a:lvl4pPr>
              <a:lnSpc>
                <a:spcPts val="975"/>
              </a:lnSpc>
              <a:buClr>
                <a:schemeClr val="accent4"/>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6981623" y="4079992"/>
            <a:ext cx="2335303" cy="1711208"/>
          </a:xfrm>
          <a:prstGeom prst="rect">
            <a:avLst/>
          </a:prstGeom>
        </p:spPr>
        <p:txBody>
          <a:bodyPr>
            <a:noAutofit/>
          </a:bodyPr>
          <a:lstStyle>
            <a:lvl1pPr>
              <a:lnSpc>
                <a:spcPct val="100000"/>
              </a:lnSpc>
              <a:defRPr sz="1138"/>
            </a:lvl1pPr>
            <a:lvl2pPr>
              <a:lnSpc>
                <a:spcPts val="1138"/>
              </a:lnSpc>
              <a:buClr>
                <a:schemeClr val="accent3"/>
              </a:buClr>
              <a:defRPr sz="975"/>
            </a:lvl2pPr>
            <a:lvl3pPr>
              <a:lnSpc>
                <a:spcPts val="1056"/>
              </a:lnSpc>
              <a:buClr>
                <a:schemeClr val="accent3"/>
              </a:buClr>
              <a:defRPr sz="894"/>
            </a:lvl3pPr>
            <a:lvl4pPr>
              <a:lnSpc>
                <a:spcPts val="975"/>
              </a:lnSpc>
              <a:buClr>
                <a:schemeClr val="accent3"/>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173543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4520421" y="4424993"/>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a16="http://schemas.microsoft.com/office/drawing/2014/main" id="{4F0142AD-298C-4A60-9F24-035D4F3F07D0}"/>
              </a:ext>
            </a:extLst>
          </p:cNvPr>
          <p:cNvSpPr/>
          <p:nvPr userDrawn="1"/>
        </p:nvSpPr>
        <p:spPr>
          <a:xfrm>
            <a:off x="4481869" y="1557268"/>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69"/>
          <a:stretch>
            <a:fillRect/>
          </a:stretch>
        </p:blipFill>
        <p:spPr>
          <a:xfrm rot="7221508" flipH="1" flipV="1">
            <a:off x="-854854"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20785" y="1196406"/>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20785" y="1639625"/>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5" y="4064702"/>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5" y="4507920"/>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0702224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520421" y="473409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2" name="Oval 20">
            <a:extLst>
              <a:ext uri="{FF2B5EF4-FFF2-40B4-BE49-F238E27FC236}">
                <a16:creationId xmlns:a16="http://schemas.microsoft.com/office/drawing/2014/main" id="{80DEC651-0810-4FD4-A2CA-C54974433D45}"/>
              </a:ext>
            </a:extLst>
          </p:cNvPr>
          <p:cNvSpPr/>
          <p:nvPr userDrawn="1"/>
        </p:nvSpPr>
        <p:spPr>
          <a:xfrm>
            <a:off x="4520421" y="2944150"/>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a16="http://schemas.microsoft.com/office/drawing/2014/main" id="{4F0142AD-298C-4A60-9F24-035D4F3F07D0}"/>
              </a:ext>
            </a:extLst>
          </p:cNvPr>
          <p:cNvSpPr/>
          <p:nvPr userDrawn="1"/>
        </p:nvSpPr>
        <p:spPr>
          <a:xfrm>
            <a:off x="4481869" y="1186057"/>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669"/>
          <a:stretch>
            <a:fillRect/>
          </a:stretch>
        </p:blipFill>
        <p:spPr>
          <a:xfrm rot="7221508" flipH="1" flipV="1">
            <a:off x="-854854"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42524" y="1525458"/>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4" y="3284121"/>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642524" y="5061943"/>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20785" y="825195"/>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20785" y="1268414"/>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5" y="2583859"/>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5" y="3027077"/>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620785" y="4361681"/>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620785" y="4804899"/>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59483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4.sv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4.sv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3.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4.sv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3.png"/><Relationship Id="rId2" Type="http://schemas.openxmlformats.org/officeDocument/2006/relationships/slideLayout" Target="../slideLayouts/slideLayout29.xml"/><Relationship Id="rId16" Type="http://schemas.openxmlformats.org/officeDocument/2006/relationships/theme" Target="../theme/theme4.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43.xml"/><Relationship Id="rId4" Type="http://schemas.openxmlformats.org/officeDocument/2006/relationships/image" Target="../media/image4.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tags" Target="../tags/tag12.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vmlDrawing" Target="../drawings/vmlDrawing4.vml"/><Relationship Id="rId2" Type="http://schemas.openxmlformats.org/officeDocument/2006/relationships/slideLayout" Target="../slideLayouts/slideLayout45.xml"/><Relationship Id="rId16" Type="http://schemas.openxmlformats.org/officeDocument/2006/relationships/theme" Target="../theme/theme6.xml"/><Relationship Id="rId20" Type="http://schemas.openxmlformats.org/officeDocument/2006/relationships/image" Target="../media/image54.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oleObject" Target="../embeddings/oleObject7.bin"/><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31490" y="413387"/>
            <a:ext cx="9243020"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31490" y="1412875"/>
            <a:ext cx="9243020"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ctangle 5">
            <a:extLst>
              <a:ext uri="{FF2B5EF4-FFF2-40B4-BE49-F238E27FC236}">
                <a16:creationId xmlns:a16="http://schemas.microsoft.com/office/drawing/2014/main" id="{1699107B-AAF8-4397-A522-767A0593E0B5}"/>
              </a:ext>
            </a:extLst>
          </p:cNvPr>
          <p:cNvSpPr/>
          <p:nvPr userDrawn="1"/>
        </p:nvSpPr>
        <p:spPr>
          <a:xfrm>
            <a:off x="11" y="619124"/>
            <a:ext cx="9905999" cy="5753101"/>
          </a:xfrm>
          <a:prstGeom prst="rect">
            <a:avLst/>
          </a:prstGeom>
          <a:gradFill flip="none" rotWithShape="1">
            <a:gsLst>
              <a:gs pos="13000">
                <a:schemeClr val="accent6">
                  <a:lumMod val="50000"/>
                  <a:alpha val="9000"/>
                </a:schemeClr>
              </a:gs>
              <a:gs pos="25000">
                <a:srgbClr val="FDFDFD"/>
              </a:gs>
              <a:gs pos="50000">
                <a:schemeClr val="bg1"/>
              </a:gs>
              <a:gs pos="94000">
                <a:srgbClr val="F9F9F9"/>
              </a:gs>
              <a:gs pos="100000">
                <a:schemeClr val="accent6">
                  <a:lumMod val="40000"/>
                  <a:lumOff val="60000"/>
                  <a:alpha val="59000"/>
                </a:schemeClr>
              </a:gs>
            </a:gsLst>
            <a:lin ang="5400000" scaled="0"/>
            <a:tileRect/>
          </a:gradFill>
          <a:ln>
            <a:noFill/>
          </a:ln>
        </p:spPr>
        <p:style>
          <a:lnRef idx="2">
            <a:schemeClr val="dk1"/>
          </a:lnRef>
          <a:fillRef idx="1">
            <a:schemeClr val="lt1"/>
          </a:fillRef>
          <a:effectRef idx="0">
            <a:schemeClr val="dk1"/>
          </a:effectRef>
          <a:fontRef idx="minor">
            <a:schemeClr val="dk1"/>
          </a:fontRef>
        </p:style>
        <p:txBody>
          <a:bodyPr lIns="107287" tIns="53643" rIns="107287" bIns="53643" rtlCol="0" anchor="ctr"/>
          <a:lstStyle/>
          <a:p>
            <a:pPr algn="ctr" defTabSz="536433" fontAlgn="base">
              <a:spcBef>
                <a:spcPct val="0"/>
              </a:spcBef>
              <a:spcAft>
                <a:spcPct val="0"/>
              </a:spcAft>
            </a:pPr>
            <a:endParaRPr lang="pl-PL" sz="2100" dirty="0">
              <a:noFill/>
            </a:endParaRPr>
          </a:p>
        </p:txBody>
      </p:sp>
      <p:pic>
        <p:nvPicPr>
          <p:cNvPr id="7" name="Picture 6" descr="Capgemini_logo_slides.jpg">
            <a:extLst>
              <a:ext uri="{FF2B5EF4-FFF2-40B4-BE49-F238E27FC236}">
                <a16:creationId xmlns:a16="http://schemas.microsoft.com/office/drawing/2014/main" id="{47CB4306-C9F8-4626-942F-A4DF723972DE}"/>
              </a:ext>
            </a:extLst>
          </p:cNvPr>
          <p:cNvPicPr>
            <a:picLocks noChangeAspect="1"/>
          </p:cNvPicPr>
          <p:nvPr userDrawn="1"/>
        </p:nvPicPr>
        <p:blipFill>
          <a:blip r:embed="rId4" cstate="email"/>
          <a:stretch>
            <a:fillRect/>
          </a:stretch>
        </p:blipFill>
        <p:spPr>
          <a:xfrm>
            <a:off x="345679" y="6474460"/>
            <a:ext cx="1495806" cy="320040"/>
          </a:xfrm>
          <a:prstGeom prst="rect">
            <a:avLst/>
          </a:prstGeom>
        </p:spPr>
      </p:pic>
      <p:sp>
        <p:nvSpPr>
          <p:cNvPr id="8" name="Rectangle 7">
            <a:extLst>
              <a:ext uri="{FF2B5EF4-FFF2-40B4-BE49-F238E27FC236}">
                <a16:creationId xmlns:a16="http://schemas.microsoft.com/office/drawing/2014/main" id="{744C87BE-59B4-43C2-805D-94F9AE84DAE5}"/>
              </a:ext>
            </a:extLst>
          </p:cNvPr>
          <p:cNvSpPr/>
          <p:nvPr userDrawn="1"/>
        </p:nvSpPr>
        <p:spPr>
          <a:xfrm>
            <a:off x="2543574" y="6545264"/>
            <a:ext cx="5114660" cy="2492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anchor="ctr"/>
          <a:lstStyle/>
          <a:p>
            <a:pPr algn="ctr" defTabSz="536433" fontAlgn="base">
              <a:spcBef>
                <a:spcPct val="0"/>
              </a:spcBef>
              <a:spcAft>
                <a:spcPct val="0"/>
              </a:spcAft>
              <a:defRPr/>
            </a:pPr>
            <a:r>
              <a:rPr lang="en-US" sz="800" dirty="0">
                <a:solidFill>
                  <a:srgbClr val="505150"/>
                </a:solidFill>
                <a:cs typeface="Arial" pitchFamily="34" charset="0"/>
              </a:rPr>
              <a:t>The information contained in this document is proprietary and confidential. </a:t>
            </a:r>
            <a:br>
              <a:rPr lang="en-US" sz="800" dirty="0">
                <a:solidFill>
                  <a:srgbClr val="505150"/>
                </a:solidFill>
                <a:cs typeface="Arial" pitchFamily="34" charset="0"/>
              </a:rPr>
            </a:br>
            <a:r>
              <a:rPr lang="en-US" sz="800" dirty="0">
                <a:solidFill>
                  <a:srgbClr val="505150"/>
                </a:solidFill>
                <a:cs typeface="Arial" pitchFamily="34" charset="0"/>
              </a:rPr>
              <a:t>It is for Capgemini internal use only. Copyright© 201</a:t>
            </a:r>
            <a:r>
              <a:rPr lang="pl-PL" sz="800" dirty="0">
                <a:solidFill>
                  <a:srgbClr val="505150"/>
                </a:solidFill>
                <a:cs typeface="Arial" pitchFamily="34" charset="0"/>
              </a:rPr>
              <a:t>7</a:t>
            </a:r>
            <a:r>
              <a:rPr lang="en-US" sz="800" dirty="0">
                <a:solidFill>
                  <a:srgbClr val="505150"/>
                </a:solidFill>
                <a:cs typeface="Arial" pitchFamily="34" charset="0"/>
              </a:rPr>
              <a:t> Capgemini. All rights reserved.</a:t>
            </a:r>
            <a:endParaRPr lang="en-GB" sz="800" dirty="0">
              <a:solidFill>
                <a:srgbClr val="505150"/>
              </a:solidFill>
              <a:cs typeface="Arial" pitchFamily="34" charset="0"/>
            </a:endParaRPr>
          </a:p>
        </p:txBody>
      </p:sp>
      <p:sp>
        <p:nvSpPr>
          <p:cNvPr id="9" name="TextBox 8">
            <a:extLst>
              <a:ext uri="{FF2B5EF4-FFF2-40B4-BE49-F238E27FC236}">
                <a16:creationId xmlns:a16="http://schemas.microsoft.com/office/drawing/2014/main" id="{582C7E14-6B71-4C9D-ADEE-25D354147958}"/>
              </a:ext>
            </a:extLst>
          </p:cNvPr>
          <p:cNvSpPr txBox="1"/>
          <p:nvPr userDrawn="1">
            <p:custDataLst>
              <p:tags r:id="rId3"/>
            </p:custDataLst>
          </p:nvPr>
        </p:nvSpPr>
        <p:spPr>
          <a:xfrm>
            <a:off x="4991905" y="6364946"/>
            <a:ext cx="218008" cy="215444"/>
          </a:xfrm>
          <a:prstGeom prst="rect">
            <a:avLst/>
          </a:prstGeom>
          <a:noFill/>
        </p:spPr>
        <p:txBody>
          <a:bodyPr wrap="none" lIns="0" tIns="0" rIns="0" bIns="0" rtlCol="0" anchor="ctr">
            <a:spAutoFit/>
          </a:bodyPr>
          <a:lstStyle/>
          <a:p>
            <a:pPr algn="ctr" defTabSz="536433" fontAlgn="base">
              <a:spcBef>
                <a:spcPct val="0"/>
              </a:spcBef>
              <a:spcAft>
                <a:spcPct val="0"/>
              </a:spcAft>
            </a:pPr>
            <a:fld id="{6A895693-0027-4F28-9367-92E39A51F51C}" type="slidenum">
              <a:rPr lang="en-US" sz="1400" smtClean="0">
                <a:solidFill>
                  <a:srgbClr val="979797"/>
                </a:solidFill>
                <a:ea typeface="ＭＳ Ｐゴシック" pitchFamily="34" charset="-128"/>
              </a:rPr>
              <a:pPr algn="ctr" defTabSz="536433" fontAlgn="base">
                <a:spcBef>
                  <a:spcPct val="0"/>
                </a:spcBef>
                <a:spcAft>
                  <a:spcPct val="0"/>
                </a:spcAft>
              </a:pPr>
              <a:t>‹#›</a:t>
            </a:fld>
            <a:endParaRPr lang="en-US" sz="1400" dirty="0">
              <a:solidFill>
                <a:srgbClr val="979797"/>
              </a:solidFill>
              <a:ea typeface="ＭＳ Ｐゴシック" pitchFamily="34" charset="-128"/>
            </a:endParaRPr>
          </a:p>
        </p:txBody>
      </p:sp>
      <p:sp>
        <p:nvSpPr>
          <p:cNvPr id="10" name="Rectangle 3">
            <a:extLst>
              <a:ext uri="{FF2B5EF4-FFF2-40B4-BE49-F238E27FC236}">
                <a16:creationId xmlns:a16="http://schemas.microsoft.com/office/drawing/2014/main" id="{08E06A14-91D8-4E5B-9DEE-A629134F8B05}"/>
              </a:ext>
            </a:extLst>
          </p:cNvPr>
          <p:cNvSpPr/>
          <p:nvPr userDrawn="1"/>
        </p:nvSpPr>
        <p:spPr>
          <a:xfrm>
            <a:off x="1" y="2"/>
            <a:ext cx="9914877" cy="1300539"/>
          </a:xfrm>
          <a:custGeom>
            <a:avLst/>
            <a:gdLst>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0 h 1392903"/>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1270000 h 1392903"/>
              <a:gd name="connsiteX5" fmla="*/ 0 w 9144000"/>
              <a:gd name="connsiteY5" fmla="*/ 0 h 1392903"/>
              <a:gd name="connsiteX0" fmla="*/ 8194 w 9152194"/>
              <a:gd name="connsiteY0" fmla="*/ 0 h 1392903"/>
              <a:gd name="connsiteX1" fmla="*/ 9152194 w 9152194"/>
              <a:gd name="connsiteY1" fmla="*/ 0 h 1392903"/>
              <a:gd name="connsiteX2" fmla="*/ 9152194 w 9152194"/>
              <a:gd name="connsiteY2" fmla="*/ 1392903 h 1392903"/>
              <a:gd name="connsiteX3" fmla="*/ 8194 w 9152194"/>
              <a:gd name="connsiteY3" fmla="*/ 1392903 h 1392903"/>
              <a:gd name="connsiteX4" fmla="*/ 0 w 9152194"/>
              <a:gd name="connsiteY4" fmla="*/ 958645 h 1392903"/>
              <a:gd name="connsiteX5" fmla="*/ 8194 w 9152194"/>
              <a:gd name="connsiteY5" fmla="*/ 0 h 1392903"/>
              <a:gd name="connsiteX0" fmla="*/ 48 w 9144048"/>
              <a:gd name="connsiteY0" fmla="*/ 0 h 1392903"/>
              <a:gd name="connsiteX1" fmla="*/ 9144048 w 9144048"/>
              <a:gd name="connsiteY1" fmla="*/ 0 h 1392903"/>
              <a:gd name="connsiteX2" fmla="*/ 9144048 w 9144048"/>
              <a:gd name="connsiteY2" fmla="*/ 1392903 h 1392903"/>
              <a:gd name="connsiteX3" fmla="*/ 48 w 9144048"/>
              <a:gd name="connsiteY3" fmla="*/ 1392903 h 1392903"/>
              <a:gd name="connsiteX4" fmla="*/ 110607 w 9144048"/>
              <a:gd name="connsiteY4" fmla="*/ 958645 h 1392903"/>
              <a:gd name="connsiteX5" fmla="*/ 48 w 9144048"/>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4895 w 9148895"/>
              <a:gd name="connsiteY3" fmla="*/ 1392903 h 1392903"/>
              <a:gd name="connsiteX4" fmla="*/ 0 w 9148895"/>
              <a:gd name="connsiteY4" fmla="*/ 955346 h 1392903"/>
              <a:gd name="connsiteX5" fmla="*/ 4895 w 9148895"/>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895 w 9148895"/>
              <a:gd name="connsiteY4" fmla="*/ 1392903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00538"/>
              <a:gd name="connsiteX1" fmla="*/ 9148895 w 9148895"/>
              <a:gd name="connsiteY1" fmla="*/ 0 h 1300538"/>
              <a:gd name="connsiteX2" fmla="*/ 9138999 w 9148895"/>
              <a:gd name="connsiteY2" fmla="*/ 960773 h 1300538"/>
              <a:gd name="connsiteX3" fmla="*/ 902144 w 9148895"/>
              <a:gd name="connsiteY3" fmla="*/ 966520 h 1300538"/>
              <a:gd name="connsiteX4" fmla="*/ 483206 w 9148895"/>
              <a:gd name="connsiteY4" fmla="*/ 1300538 h 1300538"/>
              <a:gd name="connsiteX5" fmla="*/ 0 w 9148895"/>
              <a:gd name="connsiteY5" fmla="*/ 955346 h 1300538"/>
              <a:gd name="connsiteX6" fmla="*/ 4895 w 9148895"/>
              <a:gd name="connsiteY6" fmla="*/ 0 h 1300538"/>
              <a:gd name="connsiteX0" fmla="*/ 4895 w 9148895"/>
              <a:gd name="connsiteY0" fmla="*/ 0 h 1300538"/>
              <a:gd name="connsiteX1" fmla="*/ 9148895 w 9148895"/>
              <a:gd name="connsiteY1" fmla="*/ 0 h 1300538"/>
              <a:gd name="connsiteX2" fmla="*/ 9138999 w 9148895"/>
              <a:gd name="connsiteY2" fmla="*/ 960773 h 1300538"/>
              <a:gd name="connsiteX3" fmla="*/ 8736558 w 9148895"/>
              <a:gd name="connsiteY3" fmla="*/ 959922 h 1300538"/>
              <a:gd name="connsiteX4" fmla="*/ 902144 w 9148895"/>
              <a:gd name="connsiteY4" fmla="*/ 966520 h 1300538"/>
              <a:gd name="connsiteX5" fmla="*/ 483206 w 9148895"/>
              <a:gd name="connsiteY5" fmla="*/ 1300538 h 1300538"/>
              <a:gd name="connsiteX6" fmla="*/ 0 w 9148895"/>
              <a:gd name="connsiteY6" fmla="*/ 955346 h 1300538"/>
              <a:gd name="connsiteX7" fmla="*/ 4895 w 9148895"/>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47396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194" h="1300538">
                <a:moveTo>
                  <a:pt x="4895" y="0"/>
                </a:moveTo>
                <a:lnTo>
                  <a:pt x="9148895" y="0"/>
                </a:lnTo>
                <a:cubicBezTo>
                  <a:pt x="9149995" y="221297"/>
                  <a:pt x="9151094" y="426099"/>
                  <a:pt x="9152194" y="647396"/>
                </a:cubicBezTo>
                <a:cubicBezTo>
                  <a:pt x="9023545" y="854930"/>
                  <a:pt x="8914688" y="920622"/>
                  <a:pt x="8736558" y="959922"/>
                </a:cubicBezTo>
                <a:lnTo>
                  <a:pt x="902144" y="966520"/>
                </a:lnTo>
                <a:cubicBezTo>
                  <a:pt x="680031" y="1003089"/>
                  <a:pt x="612955" y="1069346"/>
                  <a:pt x="483206" y="1300538"/>
                </a:cubicBezTo>
                <a:cubicBezTo>
                  <a:pt x="263858" y="913881"/>
                  <a:pt x="130282" y="995640"/>
                  <a:pt x="0" y="955346"/>
                </a:cubicBezTo>
                <a:cubicBezTo>
                  <a:pt x="2731" y="635798"/>
                  <a:pt x="2164" y="319548"/>
                  <a:pt x="489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7287" tIns="53643" rIns="107287" bIns="53643" rtlCol="0" anchor="ctr"/>
          <a:lstStyle/>
          <a:p>
            <a:pPr algn="ctr" defTabSz="536433" fontAlgn="base">
              <a:spcBef>
                <a:spcPct val="0"/>
              </a:spcBef>
              <a:spcAft>
                <a:spcPct val="0"/>
              </a:spcAft>
            </a:pPr>
            <a:endParaRPr lang="en-US" sz="2100" dirty="0">
              <a:solidFill>
                <a:srgbClr val="FFFFFE"/>
              </a:solidFill>
            </a:endParaRPr>
          </a:p>
        </p:txBody>
      </p:sp>
      <p:pic>
        <p:nvPicPr>
          <p:cNvPr id="11" name="Picture 10" descr="shape2.png">
            <a:extLst>
              <a:ext uri="{FF2B5EF4-FFF2-40B4-BE49-F238E27FC236}">
                <a16:creationId xmlns:a16="http://schemas.microsoft.com/office/drawing/2014/main" id="{BE9525BD-14C2-4104-B433-137F7AB6E50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5099" y="442431"/>
            <a:ext cx="10205242" cy="1139140"/>
          </a:xfrm>
          <a:prstGeom prst="rect">
            <a:avLst/>
          </a:prstGeom>
          <a:effectLst>
            <a:outerShdw blurRad="50800" dist="38100" dir="2700000" algn="tl" rotWithShape="0">
              <a:prstClr val="black">
                <a:alpha val="10000"/>
              </a:prstClr>
            </a:outerShdw>
          </a:effectLst>
        </p:spPr>
      </p:pic>
      <p:cxnSp>
        <p:nvCxnSpPr>
          <p:cNvPr id="12" name="Straight Connector 11">
            <a:extLst>
              <a:ext uri="{FF2B5EF4-FFF2-40B4-BE49-F238E27FC236}">
                <a16:creationId xmlns:a16="http://schemas.microsoft.com/office/drawing/2014/main" id="{B172B632-A8AC-4B38-BB4D-EEAC18CFA4F8}"/>
              </a:ext>
            </a:extLst>
          </p:cNvPr>
          <p:cNvCxnSpPr/>
          <p:nvPr userDrawn="1"/>
        </p:nvCxnSpPr>
        <p:spPr>
          <a:xfrm>
            <a:off x="0" y="6353175"/>
            <a:ext cx="9906000" cy="0"/>
          </a:xfrm>
          <a:prstGeom prst="line">
            <a:avLst/>
          </a:prstGeom>
          <a:ln w="12700">
            <a:solidFill>
              <a:schemeClr val="accent3"/>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2621308"/>
      </p:ext>
    </p:extLst>
  </p:cSld>
  <p:clrMap bg1="lt1" tx1="dk1" bg2="lt2" tx2="dk2" accent1="accent1" accent2="accent2" accent3="accent3" accent4="accent4" accent5="accent5" accent6="accent6" hlink="hlink" folHlink="folHlink"/>
  <p:sldLayoutIdLst>
    <p:sldLayoutId id="2147484016" r:id="rId1"/>
  </p:sldLayoutIdLst>
  <p:hf hdr="0"/>
  <p:txStyles>
    <p:titleStyle>
      <a:lvl1pPr algn="l" defTabSz="742950" rtl="0" eaLnBrk="1" latinLnBrk="0" hangingPunct="1">
        <a:lnSpc>
          <a:spcPts val="2438"/>
        </a:lnSpc>
        <a:spcBef>
          <a:spcPct val="0"/>
        </a:spcBef>
        <a:buNone/>
        <a:defRPr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ct val="90000"/>
        </a:lnSpc>
        <a:spcBef>
          <a:spcPts val="813"/>
        </a:spcBef>
        <a:buFont typeface="Arial" panose="020B0604020202020204" pitchFamily="34" charset="0"/>
        <a:buNone/>
        <a:defRPr sz="1463"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185738" algn="l" defTabSz="742950" rtl="0" eaLnBrk="1" latinLnBrk="0" hangingPunct="1">
        <a:lnSpc>
          <a:spcPct val="90000"/>
        </a:lnSpc>
        <a:spcBef>
          <a:spcPts val="406"/>
        </a:spcBef>
        <a:buFont typeface="Arial" panose="020B0604020202020204" pitchFamily="34" charset="0"/>
        <a:buChar char="•"/>
        <a:defRPr sz="13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2868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00163"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671638"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rcRect l="81836" t="-4713" b="16530"/>
          <a:stretch/>
        </p:blipFill>
        <p:spPr>
          <a:xfrm>
            <a:off x="9382582" y="188640"/>
            <a:ext cx="344789"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Capgemini Blue</a:t>
            </a:r>
          </a:p>
          <a:p>
            <a:pPr marL="139303"/>
            <a:r>
              <a:rPr lang="en-US" sz="488" dirty="0"/>
              <a:t>R 0</a:t>
            </a:r>
          </a:p>
          <a:p>
            <a:pPr marL="139303"/>
            <a:r>
              <a:rPr lang="en-US" sz="488" dirty="0"/>
              <a:t>G 112</a:t>
            </a:r>
          </a:p>
          <a:p>
            <a:pPr marL="139303"/>
            <a:r>
              <a:rPr lang="en-US" sz="488" dirty="0"/>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Vibrant</a:t>
            </a:r>
            <a:br>
              <a:rPr lang="en-US" sz="488" b="1" dirty="0"/>
            </a:br>
            <a:r>
              <a:rPr lang="en-US" sz="488" b="1" dirty="0"/>
              <a:t>Blue</a:t>
            </a:r>
          </a:p>
          <a:p>
            <a:pPr marL="139303"/>
            <a:r>
              <a:rPr lang="en-US" sz="488" dirty="0"/>
              <a:t>R 18</a:t>
            </a:r>
          </a:p>
          <a:p>
            <a:pPr marL="139303"/>
            <a:r>
              <a:rPr lang="en-US" sz="488" dirty="0"/>
              <a:t>G 171</a:t>
            </a:r>
          </a:p>
          <a:p>
            <a:pPr marL="139303"/>
            <a:r>
              <a:rPr lang="en-US" sz="488" dirty="0"/>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Deep</a:t>
            </a:r>
            <a:br>
              <a:rPr lang="en-US" sz="488" b="1" dirty="0"/>
            </a:br>
            <a:r>
              <a:rPr lang="en-US" sz="488" b="1" dirty="0"/>
              <a:t>Purple</a:t>
            </a:r>
          </a:p>
          <a:p>
            <a:pPr marL="139303"/>
            <a:r>
              <a:rPr lang="en-US" sz="488" dirty="0"/>
              <a:t>R 43</a:t>
            </a:r>
          </a:p>
          <a:p>
            <a:pPr marL="139303"/>
            <a:r>
              <a:rPr lang="en-US" sz="488" dirty="0"/>
              <a:t>G 10</a:t>
            </a:r>
          </a:p>
          <a:p>
            <a:pPr marL="139303"/>
            <a:r>
              <a:rPr lang="en-US" sz="488" dirty="0"/>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Tech</a:t>
            </a:r>
            <a:br>
              <a:rPr lang="en-US" sz="488" b="1" dirty="0"/>
            </a:br>
            <a:r>
              <a:rPr lang="en-US" sz="488" b="1" dirty="0"/>
              <a:t>Red</a:t>
            </a:r>
          </a:p>
          <a:p>
            <a:pPr marL="139303"/>
            <a:r>
              <a:rPr lang="en-US" sz="488" dirty="0"/>
              <a:t>R 255</a:t>
            </a:r>
          </a:p>
          <a:p>
            <a:pPr marL="139303"/>
            <a:r>
              <a:rPr lang="en-US" sz="488" dirty="0"/>
              <a:t>G 48</a:t>
            </a:r>
          </a:p>
          <a:p>
            <a:pPr marL="139303"/>
            <a:r>
              <a:rPr lang="en-US" sz="488" dirty="0"/>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Zest</a:t>
            </a:r>
            <a:br>
              <a:rPr lang="en-US" sz="488" b="1" dirty="0"/>
            </a:br>
            <a:r>
              <a:rPr lang="en-US" sz="488" b="1" dirty="0"/>
              <a:t>Green</a:t>
            </a:r>
          </a:p>
          <a:p>
            <a:pPr marL="139303"/>
            <a:r>
              <a:rPr lang="en-US" sz="488" dirty="0"/>
              <a:t>R 149</a:t>
            </a:r>
          </a:p>
          <a:p>
            <a:pPr marL="139303"/>
            <a:r>
              <a:rPr lang="en-US" sz="488" dirty="0"/>
              <a:t>G 230</a:t>
            </a:r>
          </a:p>
          <a:p>
            <a:pPr marL="139303"/>
            <a:r>
              <a:rPr lang="en-US" sz="488" dirty="0"/>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Capgemini Blue</a:t>
            </a:r>
            <a:r>
              <a:rPr lang="en-US" sz="488" dirty="0"/>
              <a:t> (-50%)</a:t>
            </a:r>
          </a:p>
          <a:p>
            <a:pPr marL="139303"/>
            <a:r>
              <a:rPr lang="en-US" sz="488" dirty="0"/>
              <a:t>R 128</a:t>
            </a:r>
          </a:p>
          <a:p>
            <a:pPr marL="139303"/>
            <a:r>
              <a:rPr lang="en-US" sz="488" dirty="0"/>
              <a:t>G 184</a:t>
            </a:r>
          </a:p>
          <a:p>
            <a:pPr marL="139303"/>
            <a:r>
              <a:rPr lang="en-US" sz="488" dirty="0"/>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Vibrant</a:t>
            </a:r>
            <a:br>
              <a:rPr lang="en-US" sz="488" b="1" dirty="0"/>
            </a:br>
            <a:r>
              <a:rPr lang="en-US" sz="488" b="1" dirty="0"/>
              <a:t>Blue</a:t>
            </a:r>
            <a:r>
              <a:rPr lang="en-US" sz="488" dirty="0"/>
              <a:t> (-50%)</a:t>
            </a:r>
          </a:p>
          <a:p>
            <a:pPr marL="139303"/>
            <a:r>
              <a:rPr lang="en-US" sz="488" dirty="0"/>
              <a:t>R 136</a:t>
            </a:r>
          </a:p>
          <a:p>
            <a:pPr marL="139303"/>
            <a:r>
              <a:rPr lang="en-US" sz="488" dirty="0"/>
              <a:t>G 213</a:t>
            </a:r>
          </a:p>
          <a:p>
            <a:pPr marL="139303"/>
            <a:r>
              <a:rPr lang="en-US" sz="488" dirty="0"/>
              <a:t>B 237</a:t>
            </a:r>
          </a:p>
        </p:txBody>
      </p:sp>
      <p:sp>
        <p:nvSpPr>
          <p:cNvPr id="14" name="Rectangle 13"/>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Purple</a:t>
            </a:r>
          </a:p>
          <a:p>
            <a:pPr marL="139303"/>
            <a:r>
              <a:rPr lang="en-US" sz="488" dirty="0"/>
              <a:t>R 109</a:t>
            </a:r>
          </a:p>
          <a:p>
            <a:pPr marL="139303"/>
            <a:r>
              <a:rPr lang="en-US" sz="488" dirty="0"/>
              <a:t>G 100</a:t>
            </a:r>
          </a:p>
          <a:p>
            <a:pPr marL="139303"/>
            <a:r>
              <a:rPr lang="en-US" sz="488" dirty="0"/>
              <a:t>B 204</a:t>
            </a:r>
          </a:p>
        </p:txBody>
      </p:sp>
      <p:sp>
        <p:nvSpPr>
          <p:cNvPr id="15" name="Rectangle 14"/>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Orange</a:t>
            </a:r>
          </a:p>
          <a:p>
            <a:pPr marL="139303"/>
            <a:r>
              <a:rPr lang="en-US" sz="488" dirty="0"/>
              <a:t>R 255</a:t>
            </a:r>
          </a:p>
          <a:p>
            <a:pPr marL="139303"/>
            <a:r>
              <a:rPr lang="en-US" sz="488" dirty="0"/>
              <a:t>G 99</a:t>
            </a:r>
          </a:p>
          <a:p>
            <a:pPr marL="139303"/>
            <a:r>
              <a:rPr lang="en-US" sz="488" dirty="0"/>
              <a:t>B 39</a:t>
            </a:r>
          </a:p>
        </p:txBody>
      </p:sp>
      <p:sp>
        <p:nvSpPr>
          <p:cNvPr id="16" name="Rectangle 15"/>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Green</a:t>
            </a:r>
          </a:p>
          <a:p>
            <a:pPr marL="139303"/>
            <a:r>
              <a:rPr lang="en-US" sz="488" dirty="0"/>
              <a:t>R 200</a:t>
            </a:r>
          </a:p>
          <a:p>
            <a:pPr marL="139303"/>
            <a:r>
              <a:rPr lang="en-US" sz="488" dirty="0"/>
              <a:t>G 255</a:t>
            </a:r>
          </a:p>
          <a:p>
            <a:pPr marL="139303"/>
            <a:r>
              <a:rPr lang="en-US" sz="488" dirty="0"/>
              <a:t>B 22</a:t>
            </a:r>
          </a:p>
        </p:txBody>
      </p:sp>
      <p:sp>
        <p:nvSpPr>
          <p:cNvPr id="17" name="Rectangle 16"/>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Purple</a:t>
            </a:r>
          </a:p>
          <a:p>
            <a:pPr marL="139303"/>
            <a:r>
              <a:rPr lang="en-US" sz="488" dirty="0"/>
              <a:t>R 126</a:t>
            </a:r>
          </a:p>
          <a:p>
            <a:pPr marL="139303"/>
            <a:r>
              <a:rPr lang="en-US" sz="488" dirty="0"/>
              <a:t>G 57</a:t>
            </a:r>
          </a:p>
          <a:p>
            <a:pPr marL="139303"/>
            <a:r>
              <a:rPr lang="en-US" sz="488" dirty="0"/>
              <a:t>B 186</a:t>
            </a:r>
          </a:p>
        </p:txBody>
      </p:sp>
      <p:sp>
        <p:nvSpPr>
          <p:cNvPr id="18" name="Rectangle 17"/>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Green</a:t>
            </a:r>
          </a:p>
          <a:p>
            <a:pPr marL="139303"/>
            <a:r>
              <a:rPr lang="en-US" sz="488" dirty="0"/>
              <a:t>R 0</a:t>
            </a:r>
          </a:p>
          <a:p>
            <a:pPr marL="139303"/>
            <a:r>
              <a:rPr lang="en-US" sz="488" dirty="0"/>
              <a:t>G 195</a:t>
            </a:r>
          </a:p>
          <a:p>
            <a:pPr marL="139303"/>
            <a:r>
              <a:rPr lang="en-US" sz="488" dirty="0"/>
              <a:t>B 123</a:t>
            </a:r>
          </a:p>
        </p:txBody>
      </p:sp>
      <p:sp>
        <p:nvSpPr>
          <p:cNvPr id="19" name="Rectangle 18"/>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Green</a:t>
            </a:r>
          </a:p>
          <a:p>
            <a:pPr marL="139303"/>
            <a:r>
              <a:rPr lang="en-US" sz="488" dirty="0"/>
              <a:t>R 21</a:t>
            </a:r>
          </a:p>
          <a:p>
            <a:pPr marL="139303"/>
            <a:r>
              <a:rPr lang="en-US" sz="488" dirty="0"/>
              <a:t>G 99</a:t>
            </a:r>
          </a:p>
          <a:p>
            <a:pPr marL="139303"/>
            <a:r>
              <a:rPr lang="en-US" sz="488" dirty="0"/>
              <a:t>B 107</a:t>
            </a:r>
          </a:p>
        </p:txBody>
      </p:sp>
      <p:sp>
        <p:nvSpPr>
          <p:cNvPr id="20" name="Rectangle 19"/>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Aqua</a:t>
            </a:r>
          </a:p>
          <a:p>
            <a:pPr marL="139303"/>
            <a:r>
              <a:rPr lang="en-US" sz="488" dirty="0"/>
              <a:t>R 15</a:t>
            </a:r>
          </a:p>
          <a:p>
            <a:pPr marL="139303"/>
            <a:r>
              <a:rPr lang="en-US" sz="488" dirty="0"/>
              <a:t>G 153</a:t>
            </a:r>
          </a:p>
          <a:p>
            <a:pPr marL="139303"/>
            <a:r>
              <a:rPr lang="en-US" sz="488" dirty="0"/>
              <a:t>B 156</a:t>
            </a:r>
          </a:p>
        </p:txBody>
      </p:sp>
      <p:sp>
        <p:nvSpPr>
          <p:cNvPr id="21" name="Rectangle 20"/>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Aqua</a:t>
            </a:r>
          </a:p>
          <a:p>
            <a:pPr marL="139303"/>
            <a:r>
              <a:rPr lang="en-US" sz="488" dirty="0"/>
              <a:t>R 1</a:t>
            </a:r>
          </a:p>
          <a:p>
            <a:pPr marL="139303"/>
            <a:r>
              <a:rPr lang="en-US" sz="488" dirty="0"/>
              <a:t>G 209</a:t>
            </a:r>
          </a:p>
          <a:p>
            <a:pPr marL="139303"/>
            <a:r>
              <a:rPr lang="en-US" sz="488" dirty="0"/>
              <a:t>B 208</a:t>
            </a:r>
          </a:p>
        </p:txBody>
      </p:sp>
      <p:sp>
        <p:nvSpPr>
          <p:cNvPr id="22" name="Rectangle 21"/>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Peach</a:t>
            </a:r>
          </a:p>
          <a:p>
            <a:pPr marL="139303"/>
            <a:r>
              <a:rPr lang="en-US" sz="488" dirty="0"/>
              <a:t>R 255</a:t>
            </a:r>
          </a:p>
          <a:p>
            <a:pPr marL="139303"/>
            <a:r>
              <a:rPr lang="en-US" sz="488" dirty="0"/>
              <a:t>G 126</a:t>
            </a:r>
          </a:p>
          <a:p>
            <a:pPr marL="139303"/>
            <a:r>
              <a:rPr lang="en-US" sz="488" dirty="0"/>
              <a:t>B 131</a:t>
            </a:r>
          </a:p>
        </p:txBody>
      </p:sp>
      <p:sp>
        <p:nvSpPr>
          <p:cNvPr id="23" name="Rectangle 22"/>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Light</a:t>
            </a:r>
            <a:br>
              <a:rPr lang="en-US" sz="488" b="1" dirty="0"/>
            </a:br>
            <a:r>
              <a:rPr lang="en-US" sz="488" b="1" dirty="0"/>
              <a:t>Claret</a:t>
            </a:r>
          </a:p>
          <a:p>
            <a:pPr marL="139303"/>
            <a:r>
              <a:rPr lang="en-US" sz="488" dirty="0"/>
              <a:t>R 203</a:t>
            </a:r>
          </a:p>
          <a:p>
            <a:pPr marL="139303"/>
            <a:r>
              <a:rPr lang="en-US" sz="488" dirty="0"/>
              <a:t>G 41</a:t>
            </a:r>
          </a:p>
          <a:p>
            <a:pPr marL="139303"/>
            <a:r>
              <a:rPr lang="en-US" sz="488" dirty="0"/>
              <a:t>B 128</a:t>
            </a:r>
          </a:p>
        </p:txBody>
      </p:sp>
      <p:sp>
        <p:nvSpPr>
          <p:cNvPr id="24" name="Rectangle 23"/>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Claret</a:t>
            </a:r>
          </a:p>
          <a:p>
            <a:pPr marL="139303"/>
            <a:r>
              <a:rPr lang="en-US" sz="488" dirty="0"/>
              <a:t>R 134</a:t>
            </a:r>
          </a:p>
          <a:p>
            <a:pPr marL="139303"/>
            <a:r>
              <a:rPr lang="en-US" sz="488" dirty="0"/>
              <a:t>G 8</a:t>
            </a:r>
          </a:p>
          <a:p>
            <a:pPr marL="139303"/>
            <a:r>
              <a:rPr lang="en-US" sz="488" dirty="0"/>
              <a:t>B 100</a:t>
            </a:r>
          </a:p>
        </p:txBody>
      </p:sp>
      <p:sp>
        <p:nvSpPr>
          <p:cNvPr id="25" name="Rectangle 24"/>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Primary</a:t>
            </a:r>
          </a:p>
        </p:txBody>
      </p:sp>
      <p:sp>
        <p:nvSpPr>
          <p:cNvPr id="26" name="Rectangle 25"/>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Infographic</a:t>
            </a:r>
          </a:p>
        </p:txBody>
      </p:sp>
      <p:sp>
        <p:nvSpPr>
          <p:cNvPr id="27" name="Rectangle 26"/>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Secondary</a:t>
            </a:r>
          </a:p>
        </p:txBody>
      </p:sp>
      <p:sp>
        <p:nvSpPr>
          <p:cNvPr id="28" name="Rectangle 27"/>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Purple</a:t>
            </a:r>
          </a:p>
          <a:p>
            <a:pPr marL="139303"/>
            <a:r>
              <a:rPr lang="en-US" sz="488" dirty="0"/>
              <a:t>R 71</a:t>
            </a:r>
          </a:p>
          <a:p>
            <a:pPr marL="139303"/>
            <a:r>
              <a:rPr lang="en-US" sz="488" dirty="0"/>
              <a:t>G 1</a:t>
            </a:r>
          </a:p>
          <a:p>
            <a:pPr marL="139303"/>
            <a:r>
              <a:rPr lang="en-US" sz="488" dirty="0"/>
              <a:t>B 167</a:t>
            </a:r>
          </a:p>
        </p:txBody>
      </p:sp>
    </p:spTree>
    <p:extLst>
      <p:ext uri="{BB962C8B-B14F-4D97-AF65-F5344CB8AC3E}">
        <p14:creationId xmlns:p14="http://schemas.microsoft.com/office/powerpoint/2010/main" val="2294982340"/>
      </p:ext>
    </p:extLst>
  </p:cSld>
  <p:clrMap bg1="lt1" tx1="dk1" bg2="lt2" tx2="dk2" accent1="accent1" accent2="accent2" accent3="accent3" accent4="accent4" accent5="accent5" accent6="accent6" hlink="hlink" folHlink="folHlink"/>
  <p:sldLayoutIdLst>
    <p:sldLayoutId id="2147484029" r:id="rId1"/>
    <p:sldLayoutId id="2147484038" r:id="rId2"/>
    <p:sldLayoutId id="2147484069" r:id="rId3"/>
    <p:sldLayoutId id="2147484070" r:id="rId4"/>
    <p:sldLayoutId id="2147484039" r:id="rId5"/>
    <p:sldLayoutId id="2147484040" r:id="rId6"/>
    <p:sldLayoutId id="2147484041" r:id="rId7"/>
    <p:sldLayoutId id="2147484068" r:id="rId8"/>
    <p:sldLayoutId id="2147484042" r:id="rId9"/>
    <p:sldLayoutId id="2147484043" r:id="rId10"/>
    <p:sldLayoutId id="2147484044" r:id="rId11"/>
    <p:sldLayoutId id="2147484045" r:id="rId12"/>
    <p:sldLayoutId id="2147484046" r:id="rId13"/>
    <p:sldLayoutId id="2147484047" r:id="rId14"/>
    <p:sldLayoutId id="2147484048" r:id="rId15"/>
    <p:sldLayoutId id="2147484087" r:id="rId16"/>
  </p:sldLayoutIdLst>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81836" t="-4713" b="16530"/>
          <a:stretch/>
        </p:blipFill>
        <p:spPr>
          <a:xfrm>
            <a:off x="9382582" y="188640"/>
            <a:ext cx="344789"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Capgemini Blue</a:t>
            </a:r>
          </a:p>
          <a:p>
            <a:pPr marL="139303"/>
            <a:r>
              <a:rPr lang="en-US" sz="488" dirty="0"/>
              <a:t>R 0</a:t>
            </a:r>
          </a:p>
          <a:p>
            <a:pPr marL="139303"/>
            <a:r>
              <a:rPr lang="en-US" sz="488" dirty="0"/>
              <a:t>G 112</a:t>
            </a:r>
          </a:p>
          <a:p>
            <a:pPr marL="139303"/>
            <a:r>
              <a:rPr lang="en-US" sz="488" dirty="0"/>
              <a:t>B 173</a:t>
            </a:r>
          </a:p>
        </p:txBody>
      </p:sp>
      <p:sp>
        <p:nvSpPr>
          <p:cNvPr id="7" name="Rectangle 6"/>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Vibrant</a:t>
            </a:r>
            <a:br>
              <a:rPr lang="en-US" sz="488" b="1" dirty="0"/>
            </a:br>
            <a:r>
              <a:rPr lang="en-US" sz="488" b="1" dirty="0"/>
              <a:t>Blue</a:t>
            </a:r>
          </a:p>
          <a:p>
            <a:pPr marL="139303"/>
            <a:r>
              <a:rPr lang="en-US" sz="488" dirty="0"/>
              <a:t>R 18</a:t>
            </a:r>
          </a:p>
          <a:p>
            <a:pPr marL="139303"/>
            <a:r>
              <a:rPr lang="en-US" sz="488" dirty="0"/>
              <a:t>G 171</a:t>
            </a:r>
          </a:p>
          <a:p>
            <a:pPr marL="139303"/>
            <a:r>
              <a:rPr lang="en-US" sz="488" dirty="0"/>
              <a:t>B 219</a:t>
            </a:r>
          </a:p>
        </p:txBody>
      </p:sp>
      <p:sp>
        <p:nvSpPr>
          <p:cNvPr id="8" name="Rectangle 7"/>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Deep</a:t>
            </a:r>
            <a:br>
              <a:rPr lang="en-US" sz="488" b="1" dirty="0"/>
            </a:br>
            <a:r>
              <a:rPr lang="en-US" sz="488" b="1" dirty="0"/>
              <a:t>Purple</a:t>
            </a:r>
          </a:p>
          <a:p>
            <a:pPr marL="139303"/>
            <a:r>
              <a:rPr lang="en-US" sz="488" dirty="0"/>
              <a:t>R 43</a:t>
            </a:r>
          </a:p>
          <a:p>
            <a:pPr marL="139303"/>
            <a:r>
              <a:rPr lang="en-US" sz="488" dirty="0"/>
              <a:t>G 10</a:t>
            </a:r>
          </a:p>
          <a:p>
            <a:pPr marL="139303"/>
            <a:r>
              <a:rPr lang="en-US" sz="488" dirty="0"/>
              <a:t>B 61</a:t>
            </a:r>
          </a:p>
        </p:txBody>
      </p:sp>
      <p:sp>
        <p:nvSpPr>
          <p:cNvPr id="9" name="Rectangle 8"/>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Tech</a:t>
            </a:r>
            <a:br>
              <a:rPr lang="en-US" sz="488" b="1" dirty="0"/>
            </a:br>
            <a:r>
              <a:rPr lang="en-US" sz="488" b="1" dirty="0"/>
              <a:t>Red</a:t>
            </a:r>
          </a:p>
          <a:p>
            <a:pPr marL="139303"/>
            <a:r>
              <a:rPr lang="en-US" sz="488" dirty="0"/>
              <a:t>R 255</a:t>
            </a:r>
          </a:p>
          <a:p>
            <a:pPr marL="139303"/>
            <a:r>
              <a:rPr lang="en-US" sz="488" dirty="0"/>
              <a:t>G 48</a:t>
            </a:r>
          </a:p>
          <a:p>
            <a:pPr marL="139303"/>
            <a:r>
              <a:rPr lang="en-US" sz="488" dirty="0"/>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Zest</a:t>
            </a:r>
            <a:br>
              <a:rPr lang="en-US" sz="488" b="1" dirty="0"/>
            </a:br>
            <a:r>
              <a:rPr lang="en-US" sz="488" b="1" dirty="0"/>
              <a:t>Green</a:t>
            </a:r>
          </a:p>
          <a:p>
            <a:pPr marL="139303"/>
            <a:r>
              <a:rPr lang="en-US" sz="488" dirty="0"/>
              <a:t>R 149</a:t>
            </a:r>
          </a:p>
          <a:p>
            <a:pPr marL="139303"/>
            <a:r>
              <a:rPr lang="en-US" sz="488" dirty="0"/>
              <a:t>G 230</a:t>
            </a:r>
          </a:p>
          <a:p>
            <a:pPr marL="139303"/>
            <a:r>
              <a:rPr lang="en-US" sz="488" dirty="0"/>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Capgemini Blue</a:t>
            </a:r>
            <a:r>
              <a:rPr lang="en-US" sz="488" dirty="0"/>
              <a:t> (-50%)</a:t>
            </a:r>
          </a:p>
          <a:p>
            <a:pPr marL="139303"/>
            <a:r>
              <a:rPr lang="en-US" sz="488" dirty="0"/>
              <a:t>R 128</a:t>
            </a:r>
          </a:p>
          <a:p>
            <a:pPr marL="139303"/>
            <a:r>
              <a:rPr lang="en-US" sz="488" dirty="0"/>
              <a:t>G 184</a:t>
            </a:r>
          </a:p>
          <a:p>
            <a:pPr marL="139303"/>
            <a:r>
              <a:rPr lang="en-US" sz="488" dirty="0"/>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Vibrant</a:t>
            </a:r>
            <a:br>
              <a:rPr lang="en-US" sz="488" b="1" dirty="0"/>
            </a:br>
            <a:r>
              <a:rPr lang="en-US" sz="488" b="1" dirty="0"/>
              <a:t>Blue</a:t>
            </a:r>
            <a:r>
              <a:rPr lang="en-US" sz="488" dirty="0"/>
              <a:t> (-50%)</a:t>
            </a:r>
          </a:p>
          <a:p>
            <a:pPr marL="139303"/>
            <a:r>
              <a:rPr lang="en-US" sz="488" dirty="0"/>
              <a:t>R 136</a:t>
            </a:r>
          </a:p>
          <a:p>
            <a:pPr marL="139303"/>
            <a:r>
              <a:rPr lang="en-US" sz="488" dirty="0"/>
              <a:t>G 213</a:t>
            </a:r>
          </a:p>
          <a:p>
            <a:pPr marL="139303"/>
            <a:r>
              <a:rPr lang="en-US" sz="488" dirty="0"/>
              <a:t>B 237</a:t>
            </a:r>
          </a:p>
        </p:txBody>
      </p:sp>
      <p:sp>
        <p:nvSpPr>
          <p:cNvPr id="17" name="Rectangle 16"/>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Purple</a:t>
            </a:r>
          </a:p>
          <a:p>
            <a:pPr marL="139303"/>
            <a:r>
              <a:rPr lang="en-US" sz="488" dirty="0"/>
              <a:t>R 109</a:t>
            </a:r>
          </a:p>
          <a:p>
            <a:pPr marL="139303"/>
            <a:r>
              <a:rPr lang="en-US" sz="488" dirty="0"/>
              <a:t>G 100</a:t>
            </a:r>
          </a:p>
          <a:p>
            <a:pPr marL="139303"/>
            <a:r>
              <a:rPr lang="en-US" sz="488" dirty="0"/>
              <a:t>B 204</a:t>
            </a:r>
          </a:p>
        </p:txBody>
      </p:sp>
      <p:sp>
        <p:nvSpPr>
          <p:cNvPr id="18" name="Rectangle 17"/>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Orange</a:t>
            </a:r>
          </a:p>
          <a:p>
            <a:pPr marL="139303"/>
            <a:r>
              <a:rPr lang="en-US" sz="488" dirty="0"/>
              <a:t>R 255</a:t>
            </a:r>
          </a:p>
          <a:p>
            <a:pPr marL="139303"/>
            <a:r>
              <a:rPr lang="en-US" sz="488" dirty="0"/>
              <a:t>G 99</a:t>
            </a:r>
          </a:p>
          <a:p>
            <a:pPr marL="139303"/>
            <a:r>
              <a:rPr lang="en-US" sz="488" dirty="0"/>
              <a:t>B 39</a:t>
            </a:r>
          </a:p>
        </p:txBody>
      </p:sp>
      <p:sp>
        <p:nvSpPr>
          <p:cNvPr id="19" name="Rectangle 18"/>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Green</a:t>
            </a:r>
          </a:p>
          <a:p>
            <a:pPr marL="139303"/>
            <a:r>
              <a:rPr lang="en-US" sz="488" dirty="0"/>
              <a:t>R 200</a:t>
            </a:r>
          </a:p>
          <a:p>
            <a:pPr marL="139303"/>
            <a:r>
              <a:rPr lang="en-US" sz="488" dirty="0"/>
              <a:t>G 255</a:t>
            </a:r>
          </a:p>
          <a:p>
            <a:pPr marL="139303"/>
            <a:r>
              <a:rPr lang="en-US" sz="488" dirty="0"/>
              <a:t>B 22</a:t>
            </a:r>
          </a:p>
        </p:txBody>
      </p:sp>
      <p:sp>
        <p:nvSpPr>
          <p:cNvPr id="20" name="Rectangle 19"/>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Purple</a:t>
            </a:r>
          </a:p>
          <a:p>
            <a:pPr marL="139303"/>
            <a:r>
              <a:rPr lang="en-US" sz="488" dirty="0"/>
              <a:t>R 126</a:t>
            </a:r>
          </a:p>
          <a:p>
            <a:pPr marL="139303"/>
            <a:r>
              <a:rPr lang="en-US" sz="488" dirty="0"/>
              <a:t>G 57</a:t>
            </a:r>
          </a:p>
          <a:p>
            <a:pPr marL="139303"/>
            <a:r>
              <a:rPr lang="en-US" sz="488" dirty="0"/>
              <a:t>B 186</a:t>
            </a:r>
          </a:p>
        </p:txBody>
      </p:sp>
      <p:sp>
        <p:nvSpPr>
          <p:cNvPr id="21" name="Rectangle 20"/>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Green</a:t>
            </a:r>
          </a:p>
          <a:p>
            <a:pPr marL="139303"/>
            <a:r>
              <a:rPr lang="en-US" sz="488" dirty="0"/>
              <a:t>R 0</a:t>
            </a:r>
          </a:p>
          <a:p>
            <a:pPr marL="139303"/>
            <a:r>
              <a:rPr lang="en-US" sz="488" dirty="0"/>
              <a:t>G 195</a:t>
            </a:r>
          </a:p>
          <a:p>
            <a:pPr marL="139303"/>
            <a:r>
              <a:rPr lang="en-US" sz="488" dirty="0"/>
              <a:t>B 123</a:t>
            </a:r>
          </a:p>
        </p:txBody>
      </p:sp>
      <p:sp>
        <p:nvSpPr>
          <p:cNvPr id="22" name="Rectangle 21"/>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Green</a:t>
            </a:r>
          </a:p>
          <a:p>
            <a:pPr marL="139303"/>
            <a:r>
              <a:rPr lang="en-US" sz="488" dirty="0"/>
              <a:t>R 21</a:t>
            </a:r>
          </a:p>
          <a:p>
            <a:pPr marL="139303"/>
            <a:r>
              <a:rPr lang="en-US" sz="488" dirty="0"/>
              <a:t>G 99</a:t>
            </a:r>
          </a:p>
          <a:p>
            <a:pPr marL="139303"/>
            <a:r>
              <a:rPr lang="en-US" sz="488" dirty="0"/>
              <a:t>B 107</a:t>
            </a:r>
          </a:p>
        </p:txBody>
      </p:sp>
      <p:sp>
        <p:nvSpPr>
          <p:cNvPr id="23" name="Rectangle 22"/>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Aqua</a:t>
            </a:r>
          </a:p>
          <a:p>
            <a:pPr marL="139303"/>
            <a:r>
              <a:rPr lang="en-US" sz="488" dirty="0"/>
              <a:t>R 15</a:t>
            </a:r>
          </a:p>
          <a:p>
            <a:pPr marL="139303"/>
            <a:r>
              <a:rPr lang="en-US" sz="488" dirty="0"/>
              <a:t>G 153</a:t>
            </a:r>
          </a:p>
          <a:p>
            <a:pPr marL="139303"/>
            <a:r>
              <a:rPr lang="en-US" sz="488" dirty="0"/>
              <a:t>B 156</a:t>
            </a:r>
          </a:p>
        </p:txBody>
      </p:sp>
      <p:sp>
        <p:nvSpPr>
          <p:cNvPr id="24" name="Rectangle 23"/>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Aqua</a:t>
            </a:r>
          </a:p>
          <a:p>
            <a:pPr marL="139303"/>
            <a:r>
              <a:rPr lang="en-US" sz="488" dirty="0"/>
              <a:t>R 1</a:t>
            </a:r>
          </a:p>
          <a:p>
            <a:pPr marL="139303"/>
            <a:r>
              <a:rPr lang="en-US" sz="488" dirty="0"/>
              <a:t>G 209</a:t>
            </a:r>
          </a:p>
          <a:p>
            <a:pPr marL="139303"/>
            <a:r>
              <a:rPr lang="en-US" sz="488" dirty="0"/>
              <a:t>B 208</a:t>
            </a:r>
          </a:p>
        </p:txBody>
      </p:sp>
      <p:sp>
        <p:nvSpPr>
          <p:cNvPr id="25" name="Rectangle 24"/>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Peach</a:t>
            </a:r>
          </a:p>
          <a:p>
            <a:pPr marL="139303"/>
            <a:r>
              <a:rPr lang="en-US" sz="488" dirty="0"/>
              <a:t>R 255</a:t>
            </a:r>
          </a:p>
          <a:p>
            <a:pPr marL="139303"/>
            <a:r>
              <a:rPr lang="en-US" sz="488" dirty="0"/>
              <a:t>G 126</a:t>
            </a:r>
          </a:p>
          <a:p>
            <a:pPr marL="139303"/>
            <a:r>
              <a:rPr lang="en-US" sz="488" dirty="0"/>
              <a:t>B 131</a:t>
            </a:r>
          </a:p>
        </p:txBody>
      </p:sp>
      <p:sp>
        <p:nvSpPr>
          <p:cNvPr id="26" name="Rectangle 25"/>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Light</a:t>
            </a:r>
            <a:br>
              <a:rPr lang="en-US" sz="488" b="1" dirty="0"/>
            </a:br>
            <a:r>
              <a:rPr lang="en-US" sz="488" b="1" dirty="0"/>
              <a:t>Claret</a:t>
            </a:r>
          </a:p>
          <a:p>
            <a:pPr marL="139303"/>
            <a:r>
              <a:rPr lang="en-US" sz="488" dirty="0"/>
              <a:t>R 203</a:t>
            </a:r>
          </a:p>
          <a:p>
            <a:pPr marL="139303"/>
            <a:r>
              <a:rPr lang="en-US" sz="488" dirty="0"/>
              <a:t>G 41</a:t>
            </a:r>
          </a:p>
          <a:p>
            <a:pPr marL="139303"/>
            <a:r>
              <a:rPr lang="en-US" sz="488" dirty="0"/>
              <a:t>B 128</a:t>
            </a:r>
          </a:p>
        </p:txBody>
      </p:sp>
      <p:sp>
        <p:nvSpPr>
          <p:cNvPr id="27" name="Rectangle 26"/>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Claret</a:t>
            </a:r>
          </a:p>
          <a:p>
            <a:pPr marL="139303"/>
            <a:r>
              <a:rPr lang="en-US" sz="488" dirty="0"/>
              <a:t>R 134</a:t>
            </a:r>
          </a:p>
          <a:p>
            <a:pPr marL="139303"/>
            <a:r>
              <a:rPr lang="en-US" sz="488" dirty="0"/>
              <a:t>G 8</a:t>
            </a:r>
          </a:p>
          <a:p>
            <a:pPr marL="139303"/>
            <a:r>
              <a:rPr lang="en-US" sz="488" dirty="0"/>
              <a:t>B 100</a:t>
            </a:r>
          </a:p>
        </p:txBody>
      </p:sp>
      <p:sp>
        <p:nvSpPr>
          <p:cNvPr id="28" name="Rectangle 27"/>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Primary</a:t>
            </a:r>
          </a:p>
        </p:txBody>
      </p:sp>
      <p:sp>
        <p:nvSpPr>
          <p:cNvPr id="29" name="Rectangle 28"/>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Infographic</a:t>
            </a:r>
          </a:p>
        </p:txBody>
      </p:sp>
      <p:sp>
        <p:nvSpPr>
          <p:cNvPr id="30" name="Rectangle 29"/>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Secondary</a:t>
            </a:r>
          </a:p>
        </p:txBody>
      </p:sp>
      <p:sp>
        <p:nvSpPr>
          <p:cNvPr id="31" name="Rectangle 30"/>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Purple</a:t>
            </a:r>
          </a:p>
          <a:p>
            <a:pPr marL="139303"/>
            <a:r>
              <a:rPr lang="en-US" sz="488" dirty="0"/>
              <a:t>R 71</a:t>
            </a:r>
          </a:p>
          <a:p>
            <a:pPr marL="139303"/>
            <a:r>
              <a:rPr lang="en-US" sz="488" dirty="0"/>
              <a:t>G 1</a:t>
            </a:r>
          </a:p>
          <a:p>
            <a:pPr marL="139303"/>
            <a:r>
              <a:rPr lang="en-US" sz="488" dirty="0"/>
              <a:t>B 167</a:t>
            </a:r>
          </a:p>
        </p:txBody>
      </p:sp>
    </p:spTree>
    <p:extLst>
      <p:ext uri="{BB962C8B-B14F-4D97-AF65-F5344CB8AC3E}">
        <p14:creationId xmlns:p14="http://schemas.microsoft.com/office/powerpoint/2010/main" val="2027162789"/>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7" r:id="rId7"/>
    <p:sldLayoutId id="2147484064" r:id="rId8"/>
    <p:sldLayoutId id="2147484065" r:id="rId9"/>
    <p:sldLayoutId id="2147484066" r:id="rId10"/>
  </p:sldLayoutIdLst>
  <p:txStyles>
    <p:titleStyle>
      <a:lvl1pPr algn="l" defTabSz="742950" rtl="0" eaLnBrk="1" latinLnBrk="0" hangingPunct="1">
        <a:lnSpc>
          <a:spcPct val="90000"/>
        </a:lnSpc>
        <a:spcBef>
          <a:spcPct val="0"/>
        </a:spcBef>
        <a:buNone/>
        <a:defRPr sz="2113" kern="1200">
          <a:solidFill>
            <a:schemeClr val="tx2"/>
          </a:solidFill>
          <a:latin typeface="+mj-lt"/>
          <a:ea typeface="+mj-ea"/>
          <a:cs typeface="+mj-cs"/>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8317" indent="-18573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6634" indent="-188317"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54633" indent="-177998"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31491" y="413387"/>
            <a:ext cx="9243020"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31491" y="1412875"/>
            <a:ext cx="9243020"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6" name="Retângulo 43">
            <a:extLst>
              <a:ext uri="{FF2B5EF4-FFF2-40B4-BE49-F238E27FC236}">
                <a16:creationId xmlns:a16="http://schemas.microsoft.com/office/drawing/2014/main" id="{834ADCB4-BFB1-450D-8F6D-64217F4CD92C}"/>
              </a:ext>
            </a:extLst>
          </p:cNvPr>
          <p:cNvSpPr/>
          <p:nvPr userDrawn="1"/>
        </p:nvSpPr>
        <p:spPr>
          <a:xfrm>
            <a:off x="233333" y="6528662"/>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pic>
        <p:nvPicPr>
          <p:cNvPr id="7"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81836" t="-4713" b="16530"/>
          <a:stretch/>
        </p:blipFill>
        <p:spPr>
          <a:xfrm>
            <a:off x="9336779" y="164829"/>
            <a:ext cx="344789"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9500212" y="6555758"/>
            <a:ext cx="271229" cy="153440"/>
          </a:xfrm>
          <a:prstGeom prst="rect">
            <a:avLst/>
          </a:prstGeom>
        </p:spPr>
        <p:txBody>
          <a:bodyPr wrap="none">
            <a:spAutoFit/>
          </a:bodyPr>
          <a:lstStyle/>
          <a:p>
            <a:pPr algn="r"/>
            <a:fld id="{0502E5A9-B53C-401E-A0E0-4A359BB0A9E5}" type="slidenum">
              <a:rPr lang="en-US" sz="397" smtClean="0">
                <a:solidFill>
                  <a:prstClr val="black">
                    <a:lumMod val="50000"/>
                    <a:lumOff val="50000"/>
                  </a:prstClr>
                </a:solidFill>
                <a:cs typeface="Arial" panose="020B0604020202020204" pitchFamily="34" charset="0"/>
              </a:rPr>
              <a:t>‹#›</a:t>
            </a:fld>
            <a:endParaRPr lang="en-US" sz="397"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28026968"/>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Lst>
  <p:txStyles>
    <p:titleStyle>
      <a:lvl1pPr algn="l" defTabSz="603647" rtl="0" eaLnBrk="1" latinLnBrk="0" hangingPunct="1">
        <a:lnSpc>
          <a:spcPts val="1981"/>
        </a:lnSpc>
        <a:spcBef>
          <a:spcPct val="0"/>
        </a:spcBef>
        <a:buNone/>
        <a:defRPr sz="1717"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03647" rtl="0" eaLnBrk="1" latinLnBrk="0" hangingPunct="1">
        <a:lnSpc>
          <a:spcPct val="90000"/>
        </a:lnSpc>
        <a:spcBef>
          <a:spcPts val="661"/>
        </a:spcBef>
        <a:buFont typeface="Arial" panose="020B0604020202020204" pitchFamily="34" charset="0"/>
        <a:buNone/>
        <a:defRPr sz="1189"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2736" indent="-150912" algn="l" defTabSz="603647" rtl="0" eaLnBrk="1" latinLnBrk="0" hangingPunct="1">
        <a:lnSpc>
          <a:spcPct val="90000"/>
        </a:lnSpc>
        <a:spcBef>
          <a:spcPts val="330"/>
        </a:spcBef>
        <a:buFont typeface="Arial" panose="020B0604020202020204" pitchFamily="34" charset="0"/>
        <a:buChar char="•"/>
        <a:defRPr sz="1056"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754559" indent="-150912" algn="l" defTabSz="603647" rtl="0" eaLnBrk="1" latinLnBrk="0" hangingPunct="1">
        <a:lnSpc>
          <a:spcPct val="90000"/>
        </a:lnSpc>
        <a:spcBef>
          <a:spcPts val="330"/>
        </a:spcBef>
        <a:buFont typeface="Arial" panose="020B0604020202020204" pitchFamily="34" charset="0"/>
        <a:buChar char="•"/>
        <a:defRPr sz="925"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056382" indent="-150912" algn="l" defTabSz="603647" rtl="0" eaLnBrk="1" latinLnBrk="0" hangingPunct="1">
        <a:lnSpc>
          <a:spcPct val="90000"/>
        </a:lnSpc>
        <a:spcBef>
          <a:spcPts val="330"/>
        </a:spcBef>
        <a:buFont typeface="Arial" panose="020B0604020202020204" pitchFamily="34" charset="0"/>
        <a:buChar char="•"/>
        <a:defRPr sz="792"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358206" indent="-150912" algn="l" defTabSz="603647" rtl="0" eaLnBrk="1" latinLnBrk="0" hangingPunct="1">
        <a:lnSpc>
          <a:spcPct val="90000"/>
        </a:lnSpc>
        <a:spcBef>
          <a:spcPts val="330"/>
        </a:spcBef>
        <a:buFont typeface="Arial" panose="020B0604020202020204" pitchFamily="34" charset="0"/>
        <a:buChar char="•"/>
        <a:defRPr sz="792"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660029"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6pPr>
      <a:lvl7pPr marL="1961853"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7pPr>
      <a:lvl8pPr marL="2263676"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8pPr>
      <a:lvl9pPr marL="2565500"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9pPr>
    </p:bodyStyle>
    <p:otherStyle>
      <a:defPPr>
        <a:defRPr lang="pt-PT"/>
      </a:defPPr>
      <a:lvl1pPr marL="0" algn="l" defTabSz="603647" rtl="0" eaLnBrk="1" latinLnBrk="0" hangingPunct="1">
        <a:defRPr sz="1189" kern="1200">
          <a:solidFill>
            <a:schemeClr val="tx1"/>
          </a:solidFill>
          <a:latin typeface="+mn-lt"/>
          <a:ea typeface="+mn-ea"/>
          <a:cs typeface="+mn-cs"/>
        </a:defRPr>
      </a:lvl1pPr>
      <a:lvl2pPr marL="301823" algn="l" defTabSz="603647" rtl="0" eaLnBrk="1" latinLnBrk="0" hangingPunct="1">
        <a:defRPr sz="1189" kern="1200">
          <a:solidFill>
            <a:schemeClr val="tx1"/>
          </a:solidFill>
          <a:latin typeface="+mn-lt"/>
          <a:ea typeface="+mn-ea"/>
          <a:cs typeface="+mn-cs"/>
        </a:defRPr>
      </a:lvl2pPr>
      <a:lvl3pPr marL="603647" algn="l" defTabSz="603647" rtl="0" eaLnBrk="1" latinLnBrk="0" hangingPunct="1">
        <a:defRPr sz="1189" kern="1200">
          <a:solidFill>
            <a:schemeClr val="tx1"/>
          </a:solidFill>
          <a:latin typeface="+mn-lt"/>
          <a:ea typeface="+mn-ea"/>
          <a:cs typeface="+mn-cs"/>
        </a:defRPr>
      </a:lvl3pPr>
      <a:lvl4pPr marL="905470" algn="l" defTabSz="603647" rtl="0" eaLnBrk="1" latinLnBrk="0" hangingPunct="1">
        <a:defRPr sz="1189" kern="1200">
          <a:solidFill>
            <a:schemeClr val="tx1"/>
          </a:solidFill>
          <a:latin typeface="+mn-lt"/>
          <a:ea typeface="+mn-ea"/>
          <a:cs typeface="+mn-cs"/>
        </a:defRPr>
      </a:lvl4pPr>
      <a:lvl5pPr marL="1207294" algn="l" defTabSz="603647" rtl="0" eaLnBrk="1" latinLnBrk="0" hangingPunct="1">
        <a:defRPr sz="1189" kern="1200">
          <a:solidFill>
            <a:schemeClr val="tx1"/>
          </a:solidFill>
          <a:latin typeface="+mn-lt"/>
          <a:ea typeface="+mn-ea"/>
          <a:cs typeface="+mn-cs"/>
        </a:defRPr>
      </a:lvl5pPr>
      <a:lvl6pPr marL="1509117" algn="l" defTabSz="603647" rtl="0" eaLnBrk="1" latinLnBrk="0" hangingPunct="1">
        <a:defRPr sz="1189" kern="1200">
          <a:solidFill>
            <a:schemeClr val="tx1"/>
          </a:solidFill>
          <a:latin typeface="+mn-lt"/>
          <a:ea typeface="+mn-ea"/>
          <a:cs typeface="+mn-cs"/>
        </a:defRPr>
      </a:lvl6pPr>
      <a:lvl7pPr marL="1810941" algn="l" defTabSz="603647" rtl="0" eaLnBrk="1" latinLnBrk="0" hangingPunct="1">
        <a:defRPr sz="1189" kern="1200">
          <a:solidFill>
            <a:schemeClr val="tx1"/>
          </a:solidFill>
          <a:latin typeface="+mn-lt"/>
          <a:ea typeface="+mn-ea"/>
          <a:cs typeface="+mn-cs"/>
        </a:defRPr>
      </a:lvl7pPr>
      <a:lvl8pPr marL="2112764" algn="l" defTabSz="603647" rtl="0" eaLnBrk="1" latinLnBrk="0" hangingPunct="1">
        <a:defRPr sz="1189" kern="1200">
          <a:solidFill>
            <a:schemeClr val="tx1"/>
          </a:solidFill>
          <a:latin typeface="+mn-lt"/>
          <a:ea typeface="+mn-ea"/>
          <a:cs typeface="+mn-cs"/>
        </a:defRPr>
      </a:lvl8pPr>
      <a:lvl9pPr marL="2414588" algn="l" defTabSz="603647" rtl="0" eaLnBrk="1" latinLnBrk="0" hangingPunct="1">
        <a:defRPr sz="118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316">
          <p15:clr>
            <a:srgbClr val="F26B43"/>
          </p15:clr>
        </p15:guide>
        <p15:guide id="3" pos="9136">
          <p15:clr>
            <a:srgbClr val="F26B43"/>
          </p15:clr>
        </p15:guide>
        <p15:guide id="4" orient="horz" pos="255">
          <p15:clr>
            <a:srgbClr val="F26B43"/>
          </p15:clr>
        </p15:guide>
        <p15:guide id="5" orient="horz" pos="799">
          <p15:clr>
            <a:srgbClr val="F26B43"/>
          </p15:clr>
        </p15:guide>
        <p15:guide id="6" orient="horz" pos="890">
          <p15:clr>
            <a:srgbClr val="F26B43"/>
          </p15:clr>
        </p15:guide>
        <p15:guide id="7" pos="4726">
          <p15:clr>
            <a:srgbClr val="F26B43"/>
          </p15:clr>
        </p15:guide>
        <p15:guide id="8" pos="4614">
          <p15:clr>
            <a:srgbClr val="F26B43"/>
          </p15:clr>
        </p15:guide>
        <p15:guide id="9" pos="483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3" dirty="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9382583" y="188640"/>
            <a:ext cx="344789"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1" y="404816"/>
            <a:ext cx="8950991" cy="863601"/>
          </a:xfrm>
          <a:prstGeom prst="rect">
            <a:avLst/>
          </a:prstGeom>
        </p:spPr>
        <p:txBody>
          <a:bodyPr vert="horz" lIns="0" tIns="0" rIns="0" bIns="0" rtlCol="0" anchor="t">
            <a:normAutofit/>
          </a:bodyPr>
          <a:lstStyle/>
          <a:p>
            <a:pPr lvl="0">
              <a:lnSpc>
                <a:spcPts val="1828"/>
              </a:lnSpc>
            </a:pPr>
            <a:r>
              <a:rPr lang="en-US"/>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9" y="1412878"/>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0153652" y="1590548"/>
            <a:ext cx="483495"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Capgemini Blue</a:t>
            </a:r>
          </a:p>
          <a:p>
            <a:pPr marL="104478"/>
            <a:r>
              <a:rPr lang="en-US" sz="366" dirty="0"/>
              <a:t>R 0</a:t>
            </a:r>
          </a:p>
          <a:p>
            <a:pPr marL="104478"/>
            <a:r>
              <a:rPr lang="en-US" sz="366" dirty="0"/>
              <a:t>G 112</a:t>
            </a:r>
          </a:p>
          <a:p>
            <a:pPr marL="104478"/>
            <a:r>
              <a:rPr lang="en-US" sz="366" dirty="0"/>
              <a:t>B 173</a:t>
            </a:r>
          </a:p>
        </p:txBody>
      </p:sp>
      <p:sp>
        <p:nvSpPr>
          <p:cNvPr id="7" name="Rectangle 6"/>
          <p:cNvSpPr/>
          <p:nvPr/>
        </p:nvSpPr>
        <p:spPr>
          <a:xfrm>
            <a:off x="10637146" y="1590548"/>
            <a:ext cx="483495"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Vibrant</a:t>
            </a:r>
            <a:br>
              <a:rPr lang="en-US" sz="366" b="1" dirty="0"/>
            </a:br>
            <a:r>
              <a:rPr lang="en-US" sz="366" b="1" dirty="0"/>
              <a:t>Blue</a:t>
            </a:r>
          </a:p>
          <a:p>
            <a:pPr marL="104478"/>
            <a:r>
              <a:rPr lang="en-US" sz="366" dirty="0"/>
              <a:t>R 18</a:t>
            </a:r>
          </a:p>
          <a:p>
            <a:pPr marL="104478"/>
            <a:r>
              <a:rPr lang="en-US" sz="366" dirty="0"/>
              <a:t>G 171</a:t>
            </a:r>
          </a:p>
          <a:p>
            <a:pPr marL="104478"/>
            <a:r>
              <a:rPr lang="en-US" sz="366" dirty="0"/>
              <a:t>B 219</a:t>
            </a:r>
          </a:p>
        </p:txBody>
      </p:sp>
      <p:sp>
        <p:nvSpPr>
          <p:cNvPr id="8" name="Rectangle 7"/>
          <p:cNvSpPr/>
          <p:nvPr/>
        </p:nvSpPr>
        <p:spPr>
          <a:xfrm>
            <a:off x="11120641" y="1590548"/>
            <a:ext cx="483495"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Deep</a:t>
            </a:r>
            <a:br>
              <a:rPr lang="en-US" sz="366" b="1" dirty="0"/>
            </a:br>
            <a:r>
              <a:rPr lang="en-US" sz="366" b="1" dirty="0"/>
              <a:t>Purple</a:t>
            </a:r>
          </a:p>
          <a:p>
            <a:pPr marL="104478"/>
            <a:r>
              <a:rPr lang="en-US" sz="366" dirty="0"/>
              <a:t>R 43</a:t>
            </a:r>
          </a:p>
          <a:p>
            <a:pPr marL="104478"/>
            <a:r>
              <a:rPr lang="en-US" sz="366" dirty="0"/>
              <a:t>G 10</a:t>
            </a:r>
          </a:p>
          <a:p>
            <a:pPr marL="104478"/>
            <a:r>
              <a:rPr lang="en-US" sz="366" dirty="0"/>
              <a:t>B 61</a:t>
            </a:r>
          </a:p>
        </p:txBody>
      </p:sp>
      <p:sp>
        <p:nvSpPr>
          <p:cNvPr id="9" name="Rectangle 8"/>
          <p:cNvSpPr/>
          <p:nvPr/>
        </p:nvSpPr>
        <p:spPr>
          <a:xfrm>
            <a:off x="11604134" y="1590548"/>
            <a:ext cx="483495"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Tech</a:t>
            </a:r>
            <a:br>
              <a:rPr lang="en-US" sz="366" b="1" dirty="0"/>
            </a:br>
            <a:r>
              <a:rPr lang="en-US" sz="366" b="1" dirty="0"/>
              <a:t>Red</a:t>
            </a:r>
          </a:p>
          <a:p>
            <a:pPr marL="104478"/>
            <a:r>
              <a:rPr lang="en-US" sz="366" dirty="0"/>
              <a:t>R 255</a:t>
            </a:r>
          </a:p>
          <a:p>
            <a:pPr marL="104478"/>
            <a:r>
              <a:rPr lang="en-US" sz="366" dirty="0"/>
              <a:t>G 48</a:t>
            </a:r>
          </a:p>
          <a:p>
            <a:pPr marL="104478"/>
            <a:r>
              <a:rPr lang="en-US" sz="366" dirty="0"/>
              <a:t>B 76</a:t>
            </a:r>
          </a:p>
        </p:txBody>
      </p:sp>
      <p:sp>
        <p:nvSpPr>
          <p:cNvPr id="10" name="Rectangle 9"/>
          <p:cNvSpPr/>
          <p:nvPr/>
        </p:nvSpPr>
        <p:spPr>
          <a:xfrm>
            <a:off x="12087630" y="1590548"/>
            <a:ext cx="483495"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Zest</a:t>
            </a:r>
            <a:br>
              <a:rPr lang="en-US" sz="366" b="1" dirty="0"/>
            </a:br>
            <a:r>
              <a:rPr lang="en-US" sz="366" b="1" dirty="0"/>
              <a:t>Green</a:t>
            </a:r>
          </a:p>
          <a:p>
            <a:pPr marL="104478"/>
            <a:r>
              <a:rPr lang="en-US" sz="366" dirty="0"/>
              <a:t>R 149</a:t>
            </a:r>
          </a:p>
          <a:p>
            <a:pPr marL="104478"/>
            <a:r>
              <a:rPr lang="en-US" sz="366" dirty="0"/>
              <a:t>G 230</a:t>
            </a:r>
          </a:p>
          <a:p>
            <a:pPr marL="104478"/>
            <a:r>
              <a:rPr lang="en-US" sz="366" dirty="0"/>
              <a:t>B 22</a:t>
            </a:r>
          </a:p>
        </p:txBody>
      </p:sp>
      <p:sp>
        <p:nvSpPr>
          <p:cNvPr id="11" name="Rectangle 10"/>
          <p:cNvSpPr/>
          <p:nvPr/>
        </p:nvSpPr>
        <p:spPr>
          <a:xfrm>
            <a:off x="10153652" y="2468610"/>
            <a:ext cx="483495"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5794">
              <a:spcAft>
                <a:spcPts val="244"/>
              </a:spcAft>
            </a:pPr>
            <a:r>
              <a:rPr lang="en-US" sz="366" b="1" dirty="0"/>
              <a:t>Capgemini Blue</a:t>
            </a:r>
            <a:r>
              <a:rPr lang="en-US" sz="366" dirty="0"/>
              <a:t> (-50%)</a:t>
            </a:r>
          </a:p>
          <a:p>
            <a:pPr marL="104478"/>
            <a:r>
              <a:rPr lang="en-US" sz="366" dirty="0"/>
              <a:t>R 128</a:t>
            </a:r>
          </a:p>
          <a:p>
            <a:pPr marL="104478"/>
            <a:r>
              <a:rPr lang="en-US" sz="366" dirty="0"/>
              <a:t>G 184</a:t>
            </a:r>
          </a:p>
          <a:p>
            <a:pPr marL="104478"/>
            <a:r>
              <a:rPr lang="en-US" sz="366" dirty="0"/>
              <a:t>B 214</a:t>
            </a:r>
          </a:p>
        </p:txBody>
      </p:sp>
      <p:sp>
        <p:nvSpPr>
          <p:cNvPr id="12" name="Rectangle 11"/>
          <p:cNvSpPr/>
          <p:nvPr/>
        </p:nvSpPr>
        <p:spPr>
          <a:xfrm>
            <a:off x="10637146" y="2468610"/>
            <a:ext cx="483495"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5794">
              <a:spcAft>
                <a:spcPts val="244"/>
              </a:spcAft>
            </a:pPr>
            <a:r>
              <a:rPr lang="en-US" sz="366" b="1" dirty="0"/>
              <a:t>Vibrant</a:t>
            </a:r>
            <a:br>
              <a:rPr lang="en-US" sz="366" b="1" dirty="0"/>
            </a:br>
            <a:r>
              <a:rPr lang="en-US" sz="366" b="1" dirty="0"/>
              <a:t>Blue</a:t>
            </a:r>
            <a:r>
              <a:rPr lang="en-US" sz="366" dirty="0"/>
              <a:t> (-50%)</a:t>
            </a:r>
          </a:p>
          <a:p>
            <a:pPr marL="104478"/>
            <a:r>
              <a:rPr lang="en-US" sz="366" dirty="0"/>
              <a:t>R 136</a:t>
            </a:r>
          </a:p>
          <a:p>
            <a:pPr marL="104478"/>
            <a:r>
              <a:rPr lang="en-US" sz="366" dirty="0"/>
              <a:t>G 213</a:t>
            </a:r>
          </a:p>
          <a:p>
            <a:pPr marL="104478"/>
            <a:r>
              <a:rPr lang="en-US" sz="366" dirty="0"/>
              <a:t>B 237</a:t>
            </a:r>
          </a:p>
        </p:txBody>
      </p:sp>
      <p:sp>
        <p:nvSpPr>
          <p:cNvPr id="17" name="Rectangle 16"/>
          <p:cNvSpPr/>
          <p:nvPr/>
        </p:nvSpPr>
        <p:spPr>
          <a:xfrm>
            <a:off x="11120641" y="2468610"/>
            <a:ext cx="483495"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Bright</a:t>
            </a:r>
            <a:br>
              <a:rPr lang="en-US" sz="366" b="1" dirty="0"/>
            </a:br>
            <a:r>
              <a:rPr lang="en-US" sz="366" b="1" dirty="0"/>
              <a:t>Purple</a:t>
            </a:r>
          </a:p>
          <a:p>
            <a:pPr marL="104478"/>
            <a:r>
              <a:rPr lang="en-US" sz="366" dirty="0"/>
              <a:t>R 109</a:t>
            </a:r>
          </a:p>
          <a:p>
            <a:pPr marL="104478"/>
            <a:r>
              <a:rPr lang="en-US" sz="366" dirty="0"/>
              <a:t>G 100</a:t>
            </a:r>
          </a:p>
          <a:p>
            <a:pPr marL="104478"/>
            <a:r>
              <a:rPr lang="en-US" sz="366" dirty="0"/>
              <a:t>B 204</a:t>
            </a:r>
          </a:p>
        </p:txBody>
      </p:sp>
      <p:sp>
        <p:nvSpPr>
          <p:cNvPr id="18" name="Rectangle 17"/>
          <p:cNvSpPr/>
          <p:nvPr/>
        </p:nvSpPr>
        <p:spPr>
          <a:xfrm>
            <a:off x="11604134" y="2468610"/>
            <a:ext cx="483495"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Orange</a:t>
            </a:r>
          </a:p>
          <a:p>
            <a:pPr marL="104478"/>
            <a:r>
              <a:rPr lang="en-US" sz="366" dirty="0"/>
              <a:t>R 255</a:t>
            </a:r>
          </a:p>
          <a:p>
            <a:pPr marL="104478"/>
            <a:r>
              <a:rPr lang="en-US" sz="366" dirty="0"/>
              <a:t>G 99</a:t>
            </a:r>
          </a:p>
          <a:p>
            <a:pPr marL="104478"/>
            <a:r>
              <a:rPr lang="en-US" sz="366" dirty="0"/>
              <a:t>B 39</a:t>
            </a:r>
          </a:p>
        </p:txBody>
      </p:sp>
      <p:sp>
        <p:nvSpPr>
          <p:cNvPr id="19" name="Rectangle 18"/>
          <p:cNvSpPr/>
          <p:nvPr/>
        </p:nvSpPr>
        <p:spPr>
          <a:xfrm>
            <a:off x="12087630" y="2468610"/>
            <a:ext cx="483495"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Bright</a:t>
            </a:r>
            <a:br>
              <a:rPr lang="en-US" sz="366" b="1" dirty="0"/>
            </a:br>
            <a:r>
              <a:rPr lang="en-US" sz="366" b="1" dirty="0"/>
              <a:t>Green</a:t>
            </a:r>
          </a:p>
          <a:p>
            <a:pPr marL="104478"/>
            <a:r>
              <a:rPr lang="en-US" sz="366" dirty="0"/>
              <a:t>R 200</a:t>
            </a:r>
          </a:p>
          <a:p>
            <a:pPr marL="104478"/>
            <a:r>
              <a:rPr lang="en-US" sz="366" dirty="0"/>
              <a:t>G 255</a:t>
            </a:r>
          </a:p>
          <a:p>
            <a:pPr marL="104478"/>
            <a:r>
              <a:rPr lang="en-US" sz="366" dirty="0"/>
              <a:t>B 22</a:t>
            </a:r>
          </a:p>
        </p:txBody>
      </p:sp>
      <p:sp>
        <p:nvSpPr>
          <p:cNvPr id="20" name="Rectangle 19"/>
          <p:cNvSpPr/>
          <p:nvPr/>
        </p:nvSpPr>
        <p:spPr>
          <a:xfrm>
            <a:off x="11120641" y="3089933"/>
            <a:ext cx="483495"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Purple</a:t>
            </a:r>
          </a:p>
          <a:p>
            <a:pPr marL="104478"/>
            <a:r>
              <a:rPr lang="en-US" sz="366" dirty="0"/>
              <a:t>R 126</a:t>
            </a:r>
          </a:p>
          <a:p>
            <a:pPr marL="104478"/>
            <a:r>
              <a:rPr lang="en-US" sz="366" dirty="0"/>
              <a:t>G 57</a:t>
            </a:r>
          </a:p>
          <a:p>
            <a:pPr marL="104478"/>
            <a:r>
              <a:rPr lang="en-US" sz="366" dirty="0"/>
              <a:t>B 186</a:t>
            </a:r>
          </a:p>
        </p:txBody>
      </p:sp>
      <p:sp>
        <p:nvSpPr>
          <p:cNvPr id="21" name="Rectangle 20"/>
          <p:cNvSpPr/>
          <p:nvPr/>
        </p:nvSpPr>
        <p:spPr>
          <a:xfrm>
            <a:off x="12087630" y="3089933"/>
            <a:ext cx="483495"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Green</a:t>
            </a:r>
          </a:p>
          <a:p>
            <a:pPr marL="104478"/>
            <a:r>
              <a:rPr lang="en-US" sz="366" dirty="0"/>
              <a:t>R 0</a:t>
            </a:r>
          </a:p>
          <a:p>
            <a:pPr marL="104478"/>
            <a:r>
              <a:rPr lang="en-US" sz="366" dirty="0"/>
              <a:t>G 195</a:t>
            </a:r>
          </a:p>
          <a:p>
            <a:pPr marL="104478"/>
            <a:r>
              <a:rPr lang="en-US" sz="366" dirty="0"/>
              <a:t>B 123</a:t>
            </a:r>
          </a:p>
        </p:txBody>
      </p:sp>
      <p:sp>
        <p:nvSpPr>
          <p:cNvPr id="22" name="Rectangle 21"/>
          <p:cNvSpPr/>
          <p:nvPr/>
        </p:nvSpPr>
        <p:spPr>
          <a:xfrm>
            <a:off x="12087630" y="4948920"/>
            <a:ext cx="483495"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Dark</a:t>
            </a:r>
            <a:br>
              <a:rPr lang="en-US" sz="366" b="1" dirty="0"/>
            </a:br>
            <a:r>
              <a:rPr lang="en-US" sz="366" b="1" dirty="0"/>
              <a:t>Green</a:t>
            </a:r>
          </a:p>
          <a:p>
            <a:pPr marL="104478"/>
            <a:r>
              <a:rPr lang="en-US" sz="366" dirty="0"/>
              <a:t>R 21</a:t>
            </a:r>
          </a:p>
          <a:p>
            <a:pPr marL="104478"/>
            <a:r>
              <a:rPr lang="en-US" sz="366" dirty="0"/>
              <a:t>G 99</a:t>
            </a:r>
          </a:p>
          <a:p>
            <a:pPr marL="104478"/>
            <a:r>
              <a:rPr lang="en-US" sz="366" dirty="0"/>
              <a:t>B 107</a:t>
            </a:r>
          </a:p>
        </p:txBody>
      </p:sp>
      <p:sp>
        <p:nvSpPr>
          <p:cNvPr id="23" name="Rectangle 22"/>
          <p:cNvSpPr/>
          <p:nvPr/>
        </p:nvSpPr>
        <p:spPr>
          <a:xfrm>
            <a:off x="12087630" y="4330088"/>
            <a:ext cx="483495"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Aqua</a:t>
            </a:r>
          </a:p>
          <a:p>
            <a:pPr marL="104478"/>
            <a:r>
              <a:rPr lang="en-US" sz="366" dirty="0"/>
              <a:t>R 15</a:t>
            </a:r>
          </a:p>
          <a:p>
            <a:pPr marL="104478"/>
            <a:r>
              <a:rPr lang="en-US" sz="366" dirty="0"/>
              <a:t>G 153</a:t>
            </a:r>
          </a:p>
          <a:p>
            <a:pPr marL="104478"/>
            <a:r>
              <a:rPr lang="en-US" sz="366" dirty="0"/>
              <a:t>B 156</a:t>
            </a:r>
          </a:p>
        </p:txBody>
      </p:sp>
      <p:sp>
        <p:nvSpPr>
          <p:cNvPr id="24" name="Rectangle 23"/>
          <p:cNvSpPr/>
          <p:nvPr/>
        </p:nvSpPr>
        <p:spPr>
          <a:xfrm>
            <a:off x="12087630" y="3711255"/>
            <a:ext cx="483495"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Bright</a:t>
            </a:r>
            <a:br>
              <a:rPr lang="en-US" sz="366" b="1" dirty="0"/>
            </a:br>
            <a:r>
              <a:rPr lang="en-US" sz="366" b="1" dirty="0"/>
              <a:t>Aqua</a:t>
            </a:r>
          </a:p>
          <a:p>
            <a:pPr marL="104478"/>
            <a:r>
              <a:rPr lang="en-US" sz="366" dirty="0"/>
              <a:t>R 1</a:t>
            </a:r>
          </a:p>
          <a:p>
            <a:pPr marL="104478"/>
            <a:r>
              <a:rPr lang="en-US" sz="366" dirty="0"/>
              <a:t>G 209</a:t>
            </a:r>
          </a:p>
          <a:p>
            <a:pPr marL="104478"/>
            <a:r>
              <a:rPr lang="en-US" sz="366" dirty="0"/>
              <a:t>B 208</a:t>
            </a:r>
          </a:p>
        </p:txBody>
      </p:sp>
      <p:sp>
        <p:nvSpPr>
          <p:cNvPr id="25" name="Rectangle 24"/>
          <p:cNvSpPr/>
          <p:nvPr/>
        </p:nvSpPr>
        <p:spPr>
          <a:xfrm>
            <a:off x="11604134" y="3089933"/>
            <a:ext cx="483495"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Peach</a:t>
            </a:r>
          </a:p>
          <a:p>
            <a:pPr marL="104478"/>
            <a:r>
              <a:rPr lang="en-US" sz="366" dirty="0"/>
              <a:t>R 255</a:t>
            </a:r>
          </a:p>
          <a:p>
            <a:pPr marL="104478"/>
            <a:r>
              <a:rPr lang="en-US" sz="366" dirty="0"/>
              <a:t>G 126</a:t>
            </a:r>
          </a:p>
          <a:p>
            <a:pPr marL="104478"/>
            <a:r>
              <a:rPr lang="en-US" sz="366" dirty="0"/>
              <a:t>B 131</a:t>
            </a:r>
          </a:p>
        </p:txBody>
      </p:sp>
      <p:sp>
        <p:nvSpPr>
          <p:cNvPr id="26" name="Rectangle 25"/>
          <p:cNvSpPr/>
          <p:nvPr/>
        </p:nvSpPr>
        <p:spPr>
          <a:xfrm>
            <a:off x="11604134" y="3711255"/>
            <a:ext cx="483495"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Light</a:t>
            </a:r>
            <a:br>
              <a:rPr lang="en-US" sz="366" b="1" dirty="0"/>
            </a:br>
            <a:r>
              <a:rPr lang="en-US" sz="366" b="1" dirty="0"/>
              <a:t>Claret</a:t>
            </a:r>
          </a:p>
          <a:p>
            <a:pPr marL="104478"/>
            <a:r>
              <a:rPr lang="en-US" sz="366" dirty="0"/>
              <a:t>R 203</a:t>
            </a:r>
          </a:p>
          <a:p>
            <a:pPr marL="104478"/>
            <a:r>
              <a:rPr lang="en-US" sz="366" dirty="0"/>
              <a:t>G 41</a:t>
            </a:r>
          </a:p>
          <a:p>
            <a:pPr marL="104478"/>
            <a:r>
              <a:rPr lang="en-US" sz="366" dirty="0"/>
              <a:t>B 128</a:t>
            </a:r>
          </a:p>
        </p:txBody>
      </p:sp>
      <p:sp>
        <p:nvSpPr>
          <p:cNvPr id="27" name="Rectangle 26"/>
          <p:cNvSpPr/>
          <p:nvPr/>
        </p:nvSpPr>
        <p:spPr>
          <a:xfrm>
            <a:off x="11604134" y="4330088"/>
            <a:ext cx="483495"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Claret</a:t>
            </a:r>
          </a:p>
          <a:p>
            <a:pPr marL="104478"/>
            <a:r>
              <a:rPr lang="en-US" sz="366" dirty="0"/>
              <a:t>R 134</a:t>
            </a:r>
          </a:p>
          <a:p>
            <a:pPr marL="104478"/>
            <a:r>
              <a:rPr lang="en-US" sz="366" dirty="0"/>
              <a:t>G 8</a:t>
            </a:r>
          </a:p>
          <a:p>
            <a:pPr marL="104478"/>
            <a:r>
              <a:rPr lang="en-US" sz="366" dirty="0"/>
              <a:t>B 100</a:t>
            </a:r>
          </a:p>
        </p:txBody>
      </p:sp>
      <p:sp>
        <p:nvSpPr>
          <p:cNvPr id="28" name="Rectangle 27"/>
          <p:cNvSpPr/>
          <p:nvPr/>
        </p:nvSpPr>
        <p:spPr>
          <a:xfrm>
            <a:off x="10211609" y="1436042"/>
            <a:ext cx="349455" cy="93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09" b="1" dirty="0">
                <a:solidFill>
                  <a:schemeClr val="tx2"/>
                </a:solidFill>
              </a:rPr>
              <a:t>Primary</a:t>
            </a:r>
          </a:p>
        </p:txBody>
      </p:sp>
      <p:sp>
        <p:nvSpPr>
          <p:cNvPr id="29" name="Rectangle 28"/>
          <p:cNvSpPr/>
          <p:nvPr/>
        </p:nvSpPr>
        <p:spPr>
          <a:xfrm>
            <a:off x="10238962" y="2315472"/>
            <a:ext cx="516167" cy="93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09" b="1" dirty="0">
                <a:solidFill>
                  <a:schemeClr val="tx2"/>
                </a:solidFill>
              </a:rPr>
              <a:t>Infographic</a:t>
            </a:r>
          </a:p>
        </p:txBody>
      </p:sp>
      <p:sp>
        <p:nvSpPr>
          <p:cNvPr id="30" name="Rectangle 29"/>
          <p:cNvSpPr/>
          <p:nvPr/>
        </p:nvSpPr>
        <p:spPr>
          <a:xfrm>
            <a:off x="11196834" y="1436042"/>
            <a:ext cx="460062" cy="93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09" b="1" dirty="0">
                <a:solidFill>
                  <a:schemeClr val="tx2"/>
                </a:solidFill>
              </a:rPr>
              <a:t>Secondary</a:t>
            </a:r>
          </a:p>
        </p:txBody>
      </p:sp>
      <p:sp>
        <p:nvSpPr>
          <p:cNvPr id="31" name="Rectangle 30"/>
          <p:cNvSpPr/>
          <p:nvPr/>
        </p:nvSpPr>
        <p:spPr>
          <a:xfrm>
            <a:off x="11120641" y="3711255"/>
            <a:ext cx="483495"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44"/>
              </a:spcAft>
            </a:pPr>
            <a:r>
              <a:rPr lang="en-US" sz="366" b="1" dirty="0"/>
              <a:t>Dark</a:t>
            </a:r>
            <a:br>
              <a:rPr lang="en-US" sz="366" b="1" dirty="0"/>
            </a:br>
            <a:r>
              <a:rPr lang="en-US" sz="366" b="1" dirty="0"/>
              <a:t>Purple</a:t>
            </a:r>
          </a:p>
          <a:p>
            <a:pPr marL="104478"/>
            <a:r>
              <a:rPr lang="en-US" sz="366" dirty="0"/>
              <a:t>R 71</a:t>
            </a:r>
          </a:p>
          <a:p>
            <a:pPr marL="104478"/>
            <a:r>
              <a:rPr lang="en-US" sz="366" dirty="0"/>
              <a:t>G 1</a:t>
            </a:r>
          </a:p>
          <a:p>
            <a:pPr marL="104478"/>
            <a:r>
              <a:rPr lang="en-US" sz="366" dirty="0"/>
              <a:t>B 167</a:t>
            </a:r>
          </a:p>
        </p:txBody>
      </p:sp>
    </p:spTree>
    <p:extLst>
      <p:ext uri="{BB962C8B-B14F-4D97-AF65-F5344CB8AC3E}">
        <p14:creationId xmlns:p14="http://schemas.microsoft.com/office/powerpoint/2010/main" val="3158487378"/>
      </p:ext>
    </p:extLst>
  </p:cSld>
  <p:clrMap bg1="lt1" tx1="dk1" bg2="lt2" tx2="dk2" accent1="accent1" accent2="accent2" accent3="accent3" accent4="accent4" accent5="accent5" accent6="accent6" hlink="hlink" folHlink="folHlink"/>
  <p:sldLayoutIdLst>
    <p:sldLayoutId id="2147484089" r:id="rId1"/>
  </p:sldLayoutIdLst>
  <p:txStyles>
    <p:titleStyle>
      <a:lvl1pPr algn="l" defTabSz="557213" rtl="0" eaLnBrk="1" latinLnBrk="0" hangingPunct="1">
        <a:lnSpc>
          <a:spcPct val="90000"/>
        </a:lnSpc>
        <a:spcBef>
          <a:spcPct val="0"/>
        </a:spcBef>
        <a:buNone/>
        <a:defRPr sz="1584" kern="1200">
          <a:solidFill>
            <a:schemeClr val="tx2"/>
          </a:solidFill>
          <a:latin typeface="+mj-lt"/>
          <a:ea typeface="+mj-ea"/>
          <a:cs typeface="+mj-cs"/>
        </a:defRPr>
      </a:lvl1pPr>
    </p:titleStyle>
    <p:bodyStyle>
      <a:lvl1pPr marL="0" indent="0" algn="l" defTabSz="557213" rtl="0" eaLnBrk="1" latinLnBrk="0" hangingPunct="1">
        <a:lnSpc>
          <a:spcPts val="1341"/>
        </a:lnSpc>
        <a:spcBef>
          <a:spcPts val="0"/>
        </a:spcBef>
        <a:spcAft>
          <a:spcPts val="366"/>
        </a:spcAft>
        <a:buFont typeface="Arial" panose="020B0604020202020204" pitchFamily="34" charset="0"/>
        <a:buNone/>
        <a:defRPr sz="1097" kern="1200">
          <a:solidFill>
            <a:schemeClr val="tx1"/>
          </a:solidFill>
          <a:latin typeface="+mn-lt"/>
          <a:ea typeface="+mn-ea"/>
          <a:cs typeface="+mn-cs"/>
        </a:defRPr>
      </a:lvl1pPr>
      <a:lvl2pPr marL="141238" indent="-139303" algn="l" defTabSz="557213" rtl="0" eaLnBrk="1" latinLnBrk="0" hangingPunct="1">
        <a:lnSpc>
          <a:spcPts val="1097"/>
        </a:lnSpc>
        <a:spcBef>
          <a:spcPts val="0"/>
        </a:spcBef>
        <a:spcAft>
          <a:spcPts val="366"/>
        </a:spcAft>
        <a:buClr>
          <a:schemeClr val="accent1"/>
        </a:buClr>
        <a:buFont typeface="Wingdings" panose="05000000000000000000" pitchFamily="2" charset="2"/>
        <a:buChar char="§"/>
        <a:defRPr sz="975" kern="1200">
          <a:solidFill>
            <a:schemeClr val="tx1"/>
          </a:solidFill>
          <a:latin typeface="+mn-lt"/>
          <a:ea typeface="+mn-ea"/>
          <a:cs typeface="+mn-cs"/>
        </a:defRPr>
      </a:lvl2pPr>
      <a:lvl3pPr marL="282476" indent="-141238" algn="l" defTabSz="557213" rtl="0" eaLnBrk="1" latinLnBrk="0" hangingPunct="1">
        <a:lnSpc>
          <a:spcPts val="975"/>
        </a:lnSpc>
        <a:spcBef>
          <a:spcPts val="0"/>
        </a:spcBef>
        <a:spcAft>
          <a:spcPts val="366"/>
        </a:spcAft>
        <a:buClr>
          <a:schemeClr val="accent1"/>
        </a:buClr>
        <a:buFont typeface="Arial" panose="020B0604020202020204" pitchFamily="34" charset="0"/>
        <a:buChar char="•"/>
        <a:defRPr sz="853" kern="1200">
          <a:solidFill>
            <a:schemeClr val="tx1"/>
          </a:solidFill>
          <a:latin typeface="+mn-lt"/>
          <a:ea typeface="+mn-ea"/>
          <a:cs typeface="+mn-cs"/>
        </a:defRPr>
      </a:lvl3pPr>
      <a:lvl4pPr marL="415975" indent="-133499" algn="l" defTabSz="557213" rtl="0" eaLnBrk="1" latinLnBrk="0" hangingPunct="1">
        <a:lnSpc>
          <a:spcPts val="853"/>
        </a:lnSpc>
        <a:spcBef>
          <a:spcPts val="0"/>
        </a:spcBef>
        <a:spcAft>
          <a:spcPts val="366"/>
        </a:spcAft>
        <a:buClr>
          <a:schemeClr val="accent1"/>
        </a:buClr>
        <a:buFont typeface="Arial" panose="020B0604020202020204" pitchFamily="34" charset="0"/>
        <a:buChar char="‒"/>
        <a:defRPr sz="731" kern="1200">
          <a:solidFill>
            <a:schemeClr val="tx1"/>
          </a:solidFill>
          <a:latin typeface="+mn-lt"/>
          <a:ea typeface="+mn-ea"/>
          <a:cs typeface="+mn-cs"/>
        </a:defRPr>
      </a:lvl4pPr>
      <a:lvl5pPr marL="1253728" indent="-139303" algn="l" defTabSz="557213" rtl="0" eaLnBrk="1" latinLnBrk="0" hangingPunct="1">
        <a:lnSpc>
          <a:spcPct val="90000"/>
        </a:lnSpc>
        <a:spcBef>
          <a:spcPts val="305"/>
        </a:spcBef>
        <a:buFont typeface="Arial" panose="020B0604020202020204" pitchFamily="34" charset="0"/>
        <a:buChar char="•"/>
        <a:defRPr sz="1097" kern="1200">
          <a:solidFill>
            <a:schemeClr val="tx1"/>
          </a:solidFill>
          <a:latin typeface="+mn-lt"/>
          <a:ea typeface="+mn-ea"/>
          <a:cs typeface="+mn-cs"/>
        </a:defRPr>
      </a:lvl5pPr>
      <a:lvl6pPr marL="1532334" indent="-139303" algn="l" defTabSz="557213" rtl="0" eaLnBrk="1" latinLnBrk="0" hangingPunct="1">
        <a:lnSpc>
          <a:spcPct val="90000"/>
        </a:lnSpc>
        <a:spcBef>
          <a:spcPts val="305"/>
        </a:spcBef>
        <a:buFont typeface="Arial" panose="020B0604020202020204" pitchFamily="34" charset="0"/>
        <a:buChar char="•"/>
        <a:defRPr sz="1097" kern="1200">
          <a:solidFill>
            <a:schemeClr val="tx1"/>
          </a:solidFill>
          <a:latin typeface="+mn-lt"/>
          <a:ea typeface="+mn-ea"/>
          <a:cs typeface="+mn-cs"/>
        </a:defRPr>
      </a:lvl6pPr>
      <a:lvl7pPr marL="1810941" indent="-139303" algn="l" defTabSz="557213" rtl="0" eaLnBrk="1" latinLnBrk="0" hangingPunct="1">
        <a:lnSpc>
          <a:spcPct val="90000"/>
        </a:lnSpc>
        <a:spcBef>
          <a:spcPts val="305"/>
        </a:spcBef>
        <a:buFont typeface="Arial" panose="020B0604020202020204" pitchFamily="34" charset="0"/>
        <a:buChar char="•"/>
        <a:defRPr sz="1097" kern="1200">
          <a:solidFill>
            <a:schemeClr val="tx1"/>
          </a:solidFill>
          <a:latin typeface="+mn-lt"/>
          <a:ea typeface="+mn-ea"/>
          <a:cs typeface="+mn-cs"/>
        </a:defRPr>
      </a:lvl7pPr>
      <a:lvl8pPr marL="2089547" indent="-139303" algn="l" defTabSz="557213" rtl="0" eaLnBrk="1" latinLnBrk="0" hangingPunct="1">
        <a:lnSpc>
          <a:spcPct val="90000"/>
        </a:lnSpc>
        <a:spcBef>
          <a:spcPts val="305"/>
        </a:spcBef>
        <a:buFont typeface="Arial" panose="020B0604020202020204" pitchFamily="34" charset="0"/>
        <a:buChar char="•"/>
        <a:defRPr sz="1097" kern="1200">
          <a:solidFill>
            <a:schemeClr val="tx1"/>
          </a:solidFill>
          <a:latin typeface="+mn-lt"/>
          <a:ea typeface="+mn-ea"/>
          <a:cs typeface="+mn-cs"/>
        </a:defRPr>
      </a:lvl8pPr>
      <a:lvl9pPr marL="2368153" indent="-139303" algn="l" defTabSz="557213" rtl="0" eaLnBrk="1" latinLnBrk="0" hangingPunct="1">
        <a:lnSpc>
          <a:spcPct val="90000"/>
        </a:lnSpc>
        <a:spcBef>
          <a:spcPts val="305"/>
        </a:spcBef>
        <a:buFont typeface="Arial" panose="020B0604020202020204" pitchFamily="34" charset="0"/>
        <a:buChar char="•"/>
        <a:defRPr sz="1097" kern="1200">
          <a:solidFill>
            <a:schemeClr val="tx1"/>
          </a:solidFill>
          <a:latin typeface="+mn-lt"/>
          <a:ea typeface="+mn-ea"/>
          <a:cs typeface="+mn-cs"/>
        </a:defRPr>
      </a:lvl9pPr>
    </p:bodyStyle>
    <p:otherStyle>
      <a:defPPr>
        <a:defRPr lang="pt-PT"/>
      </a:defPPr>
      <a:lvl1pPr marL="0" algn="l" defTabSz="557213" rtl="0" eaLnBrk="1" latinLnBrk="0" hangingPunct="1">
        <a:defRPr sz="1097" kern="1200">
          <a:solidFill>
            <a:schemeClr val="tx1"/>
          </a:solidFill>
          <a:latin typeface="+mn-lt"/>
          <a:ea typeface="+mn-ea"/>
          <a:cs typeface="+mn-cs"/>
        </a:defRPr>
      </a:lvl1pPr>
      <a:lvl2pPr marL="278606" algn="l" defTabSz="557213" rtl="0" eaLnBrk="1" latinLnBrk="0" hangingPunct="1">
        <a:defRPr sz="1097" kern="1200">
          <a:solidFill>
            <a:schemeClr val="tx1"/>
          </a:solidFill>
          <a:latin typeface="+mn-lt"/>
          <a:ea typeface="+mn-ea"/>
          <a:cs typeface="+mn-cs"/>
        </a:defRPr>
      </a:lvl2pPr>
      <a:lvl3pPr marL="557213" algn="l" defTabSz="557213" rtl="0" eaLnBrk="1" latinLnBrk="0" hangingPunct="1">
        <a:defRPr sz="1097" kern="1200">
          <a:solidFill>
            <a:schemeClr val="tx1"/>
          </a:solidFill>
          <a:latin typeface="+mn-lt"/>
          <a:ea typeface="+mn-ea"/>
          <a:cs typeface="+mn-cs"/>
        </a:defRPr>
      </a:lvl3pPr>
      <a:lvl4pPr marL="835819" algn="l" defTabSz="557213" rtl="0" eaLnBrk="1" latinLnBrk="0" hangingPunct="1">
        <a:defRPr sz="1097" kern="1200">
          <a:solidFill>
            <a:schemeClr val="tx1"/>
          </a:solidFill>
          <a:latin typeface="+mn-lt"/>
          <a:ea typeface="+mn-ea"/>
          <a:cs typeface="+mn-cs"/>
        </a:defRPr>
      </a:lvl4pPr>
      <a:lvl5pPr marL="1114425" algn="l" defTabSz="557213" rtl="0" eaLnBrk="1" latinLnBrk="0" hangingPunct="1">
        <a:defRPr sz="1097" kern="1200">
          <a:solidFill>
            <a:schemeClr val="tx1"/>
          </a:solidFill>
          <a:latin typeface="+mn-lt"/>
          <a:ea typeface="+mn-ea"/>
          <a:cs typeface="+mn-cs"/>
        </a:defRPr>
      </a:lvl5pPr>
      <a:lvl6pPr marL="1393031" algn="l" defTabSz="557213" rtl="0" eaLnBrk="1" latinLnBrk="0" hangingPunct="1">
        <a:defRPr sz="1097" kern="1200">
          <a:solidFill>
            <a:schemeClr val="tx1"/>
          </a:solidFill>
          <a:latin typeface="+mn-lt"/>
          <a:ea typeface="+mn-ea"/>
          <a:cs typeface="+mn-cs"/>
        </a:defRPr>
      </a:lvl6pPr>
      <a:lvl7pPr marL="1671638" algn="l" defTabSz="557213" rtl="0" eaLnBrk="1" latinLnBrk="0" hangingPunct="1">
        <a:defRPr sz="1097" kern="1200">
          <a:solidFill>
            <a:schemeClr val="tx1"/>
          </a:solidFill>
          <a:latin typeface="+mn-lt"/>
          <a:ea typeface="+mn-ea"/>
          <a:cs typeface="+mn-cs"/>
        </a:defRPr>
      </a:lvl7pPr>
      <a:lvl8pPr marL="1950244" algn="l" defTabSz="557213" rtl="0" eaLnBrk="1" latinLnBrk="0" hangingPunct="1">
        <a:defRPr sz="1097" kern="1200">
          <a:solidFill>
            <a:schemeClr val="tx1"/>
          </a:solidFill>
          <a:latin typeface="+mn-lt"/>
          <a:ea typeface="+mn-ea"/>
          <a:cs typeface="+mn-cs"/>
        </a:defRPr>
      </a:lvl8pPr>
      <a:lvl9pPr marL="2228850" algn="l" defTabSz="557213" rtl="0" eaLnBrk="1" latinLnBrk="0" hangingPunct="1">
        <a:defRPr sz="109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343">
          <p15:clr>
            <a:srgbClr val="F26B43"/>
          </p15:clr>
        </p15:guide>
        <p15:guide id="3" pos="989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8"/>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4098" name="think-cell Slide" r:id="rId19" imgW="270" imgH="270" progId="TCLayout.ActiveDocument.1">
                  <p:embed/>
                </p:oleObj>
              </mc:Choice>
              <mc:Fallback>
                <p:oleObj name="think-cell Slide" r:id="rId19" imgW="270" imgH="270" progId="TCLayout.ActiveDocument.1">
                  <p:embed/>
                  <p:pic>
                    <p:nvPicPr>
                      <p:cNvPr id="21" name="Object 20"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9344645" y="171573"/>
            <a:ext cx="340792"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954562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65000"/>
                  </a:schemeClr>
                </a:solidFill>
                <a:cs typeface="Arial" panose="020B0604020202020204" pitchFamily="34" charset="0"/>
              </a:rPr>
              <a:pPr algn="r"/>
              <a:t>‹#›</a:t>
            </a:fld>
            <a:endParaRPr lang="en-US" sz="65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7326494"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65000"/>
                  </a:schemeClr>
                </a:solidFill>
              </a:rPr>
              <a:t>© Capgemini 2018. All rights reserved  </a:t>
            </a:r>
            <a:r>
              <a:rPr lang="en-US" sz="650"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184720" y="6650662"/>
            <a:ext cx="3832176"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650" dirty="0">
                <a:solidFill>
                  <a:schemeClr val="bg1">
                    <a:lumMod val="65000"/>
                  </a:schemeClr>
                </a:solidFill>
              </a:rPr>
              <a:t>Group Presentation | Capgemini | November 2018</a:t>
            </a:r>
          </a:p>
        </p:txBody>
      </p:sp>
      <p:sp>
        <p:nvSpPr>
          <p:cNvPr id="4" name="Espace réservé du texte 3"/>
          <p:cNvSpPr>
            <a:spLocks noGrp="1"/>
          </p:cNvSpPr>
          <p:nvPr userDrawn="1">
            <p:ph type="body" idx="1"/>
          </p:nvPr>
        </p:nvSpPr>
        <p:spPr>
          <a:xfrm>
            <a:off x="184720" y="1815353"/>
            <a:ext cx="950625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84721" y="0"/>
            <a:ext cx="9039254" cy="1104900"/>
          </a:xfrm>
          <a:prstGeom prst="rect">
            <a:avLst/>
          </a:prstGeom>
        </p:spPr>
        <p:txBody>
          <a:bodyPr vert="horz" lIns="0" tIns="0" rIns="0" bIns="0" rtlCol="0" anchor="ctr">
            <a:noAutofit/>
          </a:bodyPr>
          <a:lstStyle/>
          <a:p>
            <a:pPr marL="0" marR="0" lvl="0" indent="0" algn="l" defTabSz="74295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3773843563"/>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Lst>
  <p:txStyles>
    <p:titleStyle>
      <a:lvl1pPr marL="0" marR="0" indent="0" algn="l" defTabSz="742950" rtl="0" eaLnBrk="1" fontAlgn="auto" latinLnBrk="0" hangingPunct="1">
        <a:lnSpc>
          <a:spcPct val="9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talent.capgemini.com/global/pages/hubs/global_functions/group_it/tools/infrastructure/mobility/" TargetMode="External"/><Relationship Id="rId3" Type="http://schemas.openxmlformats.org/officeDocument/2006/relationships/hyperlink" Target="http://byod.capgemini.com/" TargetMode="External"/><Relationship Id="rId7" Type="http://schemas.openxmlformats.org/officeDocument/2006/relationships/hyperlink" Target="http://talent.capgemini.com/media_library/Medias/Common_images/BYOD_Policy.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talent.capgemini.com/media_library/Medias/Common_images/Good_Work_Android_Quick_Start_Guide.pdf" TargetMode="External"/><Relationship Id="rId5" Type="http://schemas.openxmlformats.org/officeDocument/2006/relationships/hyperlink" Target="http://talent.capgemini.com/media_library/Medias/Common_images/Good_Work_iOS_Quick_Start_Guide.pdf" TargetMode="External"/><Relationship Id="rId4" Type="http://schemas.openxmlformats.org/officeDocument/2006/relationships/hyperlink" Target="http://talent.capgemini.com/media_library/Medias/Common_images/Device_Enrollment_UG.pdf" TargetMode="External"/><Relationship Id="rId9" Type="http://schemas.openxmlformats.org/officeDocument/2006/relationships/hyperlink" Target="https://mymobile.capgemini.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alent.capgemini.com/nar/pages/functional_support/Group_IT_Americas/mobile_devices__plans/us_corporate_mobile_plan_fs_employe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hyperlink" Target="http://fts.capgemini.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hyperlink" Target="https://visualidentity.capgemini.com/digital-assets/email-signatu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hyperlink" Target="http://support.capgemini.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hyperlink" Target="https://platinum.tph.ca/capgemini/usercontentstart.aspx"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www.capgeminicc.cgconverge.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hoteling.nar.capgemini.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fts.capgemini.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hyperlink" Target="http://talent.capgemini.com/global/pages/hubs/strategic_business_units/financial_services/" TargetMode="External"/><Relationship Id="rId2" Type="http://schemas.openxmlformats.org/officeDocument/2006/relationships/hyperlink" Target="http://talent.capgemini.com/"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km3.capgemini.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hyperlink" Target="http://www.egencia.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ilona.bereckis@capgemini.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capgeminifs.egencia.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mailto:Ilona.vida@capgemini.com" TargetMode="External"/><Relationship Id="rId4" Type="http://schemas.openxmlformats.org/officeDocument/2006/relationships/hyperlink" Target="http://capgeminica.egencia.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avis.com/car-rental/avisHome/home.ac"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budgetcarrental.com/budget/fastbreak/index.html?T34250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avis.com/car-rental/profile/go.ac?A603800" TargetMode="External"/><Relationship Id="rId7" Type="http://schemas.openxmlformats.org/officeDocument/2006/relationships/hyperlink" Target="http://www.budgetcarrental.com/budget/fastbreak/index.html?T34259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budgetcarrental.com/budget/fastbreak/index.html?T342500" TargetMode="External"/><Relationship Id="rId5" Type="http://schemas.openxmlformats.org/officeDocument/2006/relationships/hyperlink" Target="http://www.avis.com/" TargetMode="External"/><Relationship Id="rId4" Type="http://schemas.openxmlformats.org/officeDocument/2006/relationships/hyperlink" Target="https://www.avis.com/car-rental/profile/go.ac?A60389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americanexpress.com/applyforcard"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mailto:naac.teinquiry.in@capgemini.co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larity.fs.capgemini.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lfportal.capgemini.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hyperlink" Target="https://outlook.office365.co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body" sz="quarter" idx="11"/>
          </p:nvPr>
        </p:nvSpPr>
        <p:spPr>
          <a:xfrm>
            <a:off x="331490" y="5707063"/>
            <a:ext cx="4387484" cy="674347"/>
          </a:xfrm>
        </p:spPr>
        <p:txBody>
          <a:bodyPr/>
          <a:lstStyle/>
          <a:p>
            <a:pPr>
              <a:spcBef>
                <a:spcPts val="0"/>
              </a:spcBef>
            </a:pPr>
            <a:r>
              <a:rPr lang="en-US" sz="1600"/>
              <a:t>July </a:t>
            </a:r>
            <a:r>
              <a:rPr lang="en-US" sz="1600" dirty="0"/>
              <a:t>2019</a:t>
            </a:r>
          </a:p>
        </p:txBody>
      </p:sp>
      <p:sp>
        <p:nvSpPr>
          <p:cNvPr id="493574" name="Rectangle 6"/>
          <p:cNvSpPr>
            <a:spLocks noGrp="1" noChangeArrowheads="1"/>
          </p:cNvSpPr>
          <p:nvPr>
            <p:ph type="ctrTitle" idx="4294967295"/>
          </p:nvPr>
        </p:nvSpPr>
        <p:spPr>
          <a:xfrm>
            <a:off x="331490" y="4703763"/>
            <a:ext cx="4387484" cy="1003300"/>
          </a:xfrm>
        </p:spPr>
        <p:txBody>
          <a:bodyPr anchor="t">
            <a:normAutofit fontScale="90000"/>
          </a:bodyPr>
          <a:lstStyle/>
          <a:p>
            <a:r>
              <a:rPr lang="en-US" sz="1400" dirty="0"/>
              <a:t>New Hire On-boarding, Day 1</a:t>
            </a:r>
            <a:br>
              <a:rPr lang="en-US" sz="1400" dirty="0"/>
            </a:br>
            <a:r>
              <a:rPr lang="en-US" sz="2800" dirty="0"/>
              <a:t>Systems &amp; Tools</a:t>
            </a:r>
            <a:br>
              <a:rPr lang="en-US" sz="2800" dirty="0"/>
            </a:br>
            <a:r>
              <a:rPr lang="en-US" sz="1600" dirty="0"/>
              <a:t>Capgemini America Inc., Financial Services Strategic Business Unit</a:t>
            </a:r>
            <a:endParaRPr lang="en-US" sz="1600" b="1" dirty="0"/>
          </a:p>
        </p:txBody>
      </p:sp>
    </p:spTree>
    <p:extLst>
      <p:ext uri="{BB962C8B-B14F-4D97-AF65-F5344CB8AC3E}">
        <p14:creationId xmlns:p14="http://schemas.microsoft.com/office/powerpoint/2010/main" val="424571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Email: Mobile Devices</a:t>
            </a:r>
          </a:p>
        </p:txBody>
      </p:sp>
      <p:sp>
        <p:nvSpPr>
          <p:cNvPr id="7" name="Content Placeholder 6"/>
          <p:cNvSpPr>
            <a:spLocks noGrp="1"/>
          </p:cNvSpPr>
          <p:nvPr>
            <p:ph idx="4294967295"/>
          </p:nvPr>
        </p:nvSpPr>
        <p:spPr>
          <a:xfrm>
            <a:off x="483264" y="1053306"/>
            <a:ext cx="9078376" cy="5328104"/>
          </a:xfrm>
        </p:spPr>
        <p:txBody>
          <a:bodyPr>
            <a:normAutofit/>
          </a:bodyPr>
          <a:lstStyle/>
          <a:p>
            <a:pPr marL="0" indent="0">
              <a:buNone/>
            </a:pPr>
            <a:r>
              <a:rPr lang="en-US" sz="1000" b="1" dirty="0"/>
              <a:t>Set up email on your Mobile Phone</a:t>
            </a:r>
            <a:endParaRPr lang="en-US" sz="1000" dirty="0"/>
          </a:p>
          <a:p>
            <a:pPr lvl="0"/>
            <a:r>
              <a:rPr lang="en-GB" sz="1000" dirty="0"/>
              <a:t>Contact the Global IT Service Desk to enable your mobile phone.</a:t>
            </a:r>
            <a:endParaRPr lang="en-US" sz="1000" dirty="0"/>
          </a:p>
          <a:p>
            <a:pPr lvl="0"/>
            <a:r>
              <a:rPr lang="en-US" sz="1000" b="1" dirty="0"/>
              <a:t>Self-enroll your device.</a:t>
            </a:r>
            <a:r>
              <a:rPr lang="en-US" sz="1000" dirty="0"/>
              <a:t> Connect to </a:t>
            </a:r>
            <a:r>
              <a:rPr lang="en-US" sz="1000" u="sng" dirty="0">
                <a:hlinkClick r:id="rId3"/>
              </a:rPr>
              <a:t>http://byod.capgemini.com</a:t>
            </a:r>
            <a:r>
              <a:rPr lang="en-US" sz="1000" dirty="0"/>
              <a:t> from your PC / laptop and enroll your mobile device. Open the </a:t>
            </a:r>
            <a:r>
              <a:rPr lang="en-US" sz="1000" u="sng" dirty="0">
                <a:hlinkClick r:id="rId4"/>
              </a:rPr>
              <a:t>Device Enrollment Guide</a:t>
            </a:r>
            <a:r>
              <a:rPr lang="en-US" sz="1000" dirty="0"/>
              <a:t> for step-by-step instructions through the enrollment process. You will receive an email with additional instructions once you enroll your device. </a:t>
            </a:r>
          </a:p>
          <a:p>
            <a:pPr lvl="0"/>
            <a:r>
              <a:rPr lang="en-US" sz="1000" b="1" dirty="0"/>
              <a:t>Install the Good Work apps.</a:t>
            </a:r>
            <a:r>
              <a:rPr lang="en-US" sz="1000" dirty="0"/>
              <a:t> If you are using an iOS or Android device, download the </a:t>
            </a:r>
            <a:r>
              <a:rPr lang="en-US" sz="1000" b="1" dirty="0"/>
              <a:t>Good Work</a:t>
            </a:r>
            <a:r>
              <a:rPr lang="en-US" sz="1000" dirty="0"/>
              <a:t> and </a:t>
            </a:r>
            <a:r>
              <a:rPr lang="en-US" sz="1000" b="1" dirty="0"/>
              <a:t>Good Access</a:t>
            </a:r>
            <a:r>
              <a:rPr lang="en-US" sz="1000" dirty="0"/>
              <a:t> applications from your regular application store. </a:t>
            </a:r>
          </a:p>
          <a:p>
            <a:pPr lvl="0"/>
            <a:r>
              <a:rPr lang="en-US" sz="1000" b="1" dirty="0"/>
              <a:t>Activate Good Work and get familiar with features. </a:t>
            </a:r>
            <a:r>
              <a:rPr lang="en-US" sz="1000" dirty="0"/>
              <a:t>Follow the steps in the Good Work Quick Start Guide for </a:t>
            </a:r>
            <a:r>
              <a:rPr lang="en-US" sz="1000" dirty="0">
                <a:hlinkClick r:id="rId5"/>
              </a:rPr>
              <a:t>iOS</a:t>
            </a:r>
            <a:r>
              <a:rPr lang="en-US" sz="1000" dirty="0"/>
              <a:t> or </a:t>
            </a:r>
            <a:r>
              <a:rPr lang="en-US" sz="1000" dirty="0">
                <a:hlinkClick r:id="rId6"/>
              </a:rPr>
              <a:t>Android</a:t>
            </a:r>
            <a:r>
              <a:rPr lang="en-US" sz="1000" dirty="0"/>
              <a:t> for fast and easy setup. You can start using Good Work right away. Good Work includes many features that make it easier to get work done. </a:t>
            </a:r>
          </a:p>
          <a:p>
            <a:pPr lvl="0"/>
            <a:r>
              <a:rPr lang="en-US" sz="1000" dirty="0"/>
              <a:t>Refer to </a:t>
            </a:r>
            <a:r>
              <a:rPr lang="en-US" sz="1000" u="sng" dirty="0">
                <a:hlinkClick r:id="rId7"/>
              </a:rPr>
              <a:t>BYOD Policy</a:t>
            </a:r>
            <a:r>
              <a:rPr lang="en-US" sz="1000" dirty="0"/>
              <a:t> and other information documents published on </a:t>
            </a:r>
            <a:r>
              <a:rPr lang="en-US" sz="1000" u="sng" dirty="0">
                <a:hlinkClick r:id="rId8"/>
              </a:rPr>
              <a:t>Talent</a:t>
            </a:r>
            <a:r>
              <a:rPr lang="en-US" sz="1000" dirty="0"/>
              <a:t> </a:t>
            </a:r>
          </a:p>
          <a:p>
            <a:pPr marL="0" indent="0">
              <a:buNone/>
            </a:pPr>
            <a:r>
              <a:rPr lang="en-GB" sz="1000" dirty="0"/>
              <a:t> </a:t>
            </a:r>
            <a:endParaRPr lang="en-US" sz="1000" dirty="0"/>
          </a:p>
          <a:p>
            <a:pPr marL="0" indent="0">
              <a:buNone/>
            </a:pPr>
            <a:r>
              <a:rPr lang="en-US" sz="1000" b="1" dirty="0"/>
              <a:t>Set up Office Wireless on your Mobile Phone</a:t>
            </a:r>
            <a:endParaRPr lang="en-US" sz="1000" dirty="0"/>
          </a:p>
          <a:p>
            <a:r>
              <a:rPr lang="en-US" sz="1000" dirty="0"/>
              <a:t>The Capgemini Office Wireless (XS4Mobile) is available for phones and tablets using iOS and Android. To activate, follow the steps below: </a:t>
            </a:r>
          </a:p>
          <a:p>
            <a:pPr lvl="1"/>
            <a:r>
              <a:rPr lang="en-US" sz="1000" dirty="0"/>
              <a:t>From a Capgemini office, browse to the link below using your mobile device: </a:t>
            </a:r>
            <a:br>
              <a:rPr lang="en-US" sz="1000" dirty="0"/>
            </a:br>
            <a:r>
              <a:rPr lang="en-US" sz="1000" u="sng" dirty="0">
                <a:hlinkClick r:id="rId9"/>
              </a:rPr>
              <a:t>https://mymobile.capgemini.com/</a:t>
            </a:r>
            <a:r>
              <a:rPr lang="en-US" sz="1000" u="sng" dirty="0"/>
              <a:t>  </a:t>
            </a:r>
            <a:endParaRPr lang="en-US" sz="1000" dirty="0"/>
          </a:p>
          <a:p>
            <a:pPr lvl="2"/>
            <a:r>
              <a:rPr lang="en-US" sz="1000" dirty="0"/>
              <a:t>Sign in with your Corporate Login ID and Safeword/MobilePASS password</a:t>
            </a:r>
          </a:p>
          <a:p>
            <a:pPr lvl="2"/>
            <a:r>
              <a:rPr lang="en-US" sz="1000" dirty="0"/>
              <a:t>Select the ‘Configure XS4Mobile’ button and follow the on-screen prompts</a:t>
            </a:r>
          </a:p>
          <a:p>
            <a:r>
              <a:rPr lang="en-US" sz="1000" dirty="0"/>
              <a:t>Upon activating the service, your device will automatically join the XS4Mobile network each time you visit a Capgemini office where the service is available.</a:t>
            </a:r>
          </a:p>
        </p:txBody>
      </p:sp>
    </p:spTree>
    <p:extLst>
      <p:ext uri="{BB962C8B-B14F-4D97-AF65-F5344CB8AC3E}">
        <p14:creationId xmlns:p14="http://schemas.microsoft.com/office/powerpoint/2010/main" val="3946320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Mobile Corporate Plan</a:t>
            </a:r>
          </a:p>
        </p:txBody>
      </p:sp>
      <p:sp>
        <p:nvSpPr>
          <p:cNvPr id="7" name="Content Placeholder 6"/>
          <p:cNvSpPr>
            <a:spLocks noGrp="1"/>
          </p:cNvSpPr>
          <p:nvPr>
            <p:ph idx="4294967295"/>
          </p:nvPr>
        </p:nvSpPr>
        <p:spPr>
          <a:xfrm>
            <a:off x="498153" y="1049694"/>
            <a:ext cx="8991477" cy="2473325"/>
          </a:xfrm>
        </p:spPr>
        <p:txBody>
          <a:bodyPr>
            <a:normAutofit fontScale="92500" lnSpcReduction="20000"/>
          </a:bodyPr>
          <a:lstStyle/>
          <a:p>
            <a:pPr>
              <a:lnSpc>
                <a:spcPct val="100000"/>
              </a:lnSpc>
            </a:pPr>
            <a:r>
              <a:rPr lang="en-US" sz="1400" dirty="0"/>
              <a:t>Corporate mobile plan provided by T-Mobile. This plan will be available to FS US employees who are eligible for reimbursement by Capgemini per this policy.  Note:  The T-Mobile invoice is linked to employee’s corporate AMEX card which makes billing easy to manage.</a:t>
            </a:r>
          </a:p>
          <a:p>
            <a:endParaRPr lang="en-US" sz="1400" dirty="0"/>
          </a:p>
          <a:p>
            <a:r>
              <a:rPr lang="en-US" sz="1400" dirty="0"/>
              <a:t>The policy associated with the corporate mobile plan is accessible on an FS US–specific section of NAR Talent. Access it here. </a:t>
            </a:r>
            <a:r>
              <a:rPr lang="en-US" u="sng" dirty="0">
                <a:hlinkClick r:id="rId3"/>
              </a:rPr>
              <a:t>https://talent.capgemini.com/nar/pages/functional_support/Group_IT_Americas/mobile_devices__plans/us_corporate_mobile_plan_fs_employees/</a:t>
            </a:r>
            <a:endParaRPr lang="en-US" dirty="0"/>
          </a:p>
          <a:p>
            <a:pPr>
              <a:lnSpc>
                <a:spcPct val="100000"/>
              </a:lnSpc>
            </a:pPr>
            <a:endParaRPr lang="en-US" sz="1400" dirty="0"/>
          </a:p>
          <a:p>
            <a:pPr>
              <a:lnSpc>
                <a:spcPct val="100000"/>
              </a:lnSpc>
            </a:pPr>
            <a:r>
              <a:rPr lang="en-US" sz="1400" dirty="0"/>
              <a:t>If you have questions regarding the plan and related policy for FS North America, please send email to: FSSBU, US T-Mobile Support [ ust-mobilesupport.fssbu@capgemini.com ].</a:t>
            </a:r>
          </a:p>
          <a:p>
            <a:pPr>
              <a:lnSpc>
                <a:spcPct val="100000"/>
              </a:lnSpc>
            </a:pPr>
            <a:endParaRPr lang="en-US" sz="1400" dirty="0"/>
          </a:p>
          <a:p>
            <a:pPr>
              <a:lnSpc>
                <a:spcPct val="100000"/>
              </a:lnSpc>
            </a:pPr>
            <a:endParaRPr lang="en-US" sz="1400" dirty="0"/>
          </a:p>
          <a:p>
            <a:pPr>
              <a:lnSpc>
                <a:spcPct val="100000"/>
              </a:lnSpc>
            </a:pPr>
            <a:endParaRPr lang="en-US" sz="1400" dirty="0"/>
          </a:p>
        </p:txBody>
      </p:sp>
      <p:pic>
        <p:nvPicPr>
          <p:cNvPr id="2" name="Picture 1"/>
          <p:cNvPicPr>
            <a:picLocks noChangeAspect="1"/>
          </p:cNvPicPr>
          <p:nvPr/>
        </p:nvPicPr>
        <p:blipFill>
          <a:blip r:embed="rId4" cstate="print"/>
          <a:stretch>
            <a:fillRect/>
          </a:stretch>
        </p:blipFill>
        <p:spPr>
          <a:xfrm>
            <a:off x="442483" y="3645030"/>
            <a:ext cx="4103010" cy="2401932"/>
          </a:xfrm>
          <a:prstGeom prst="rect">
            <a:avLst/>
          </a:prstGeom>
        </p:spPr>
      </p:pic>
    </p:spTree>
    <p:extLst>
      <p:ext uri="{BB962C8B-B14F-4D97-AF65-F5344CB8AC3E}">
        <p14:creationId xmlns:p14="http://schemas.microsoft.com/office/powerpoint/2010/main" val="3486870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normAutofit/>
          </a:bodyPr>
          <a:lstStyle/>
          <a:p>
            <a:br>
              <a:rPr lang="en-US" sz="2000" b="1" dirty="0"/>
            </a:br>
            <a:r>
              <a:rPr lang="en-US" sz="2000" b="1" dirty="0"/>
              <a:t>File Transfer Service (FTS)</a:t>
            </a:r>
          </a:p>
        </p:txBody>
      </p:sp>
      <p:sp>
        <p:nvSpPr>
          <p:cNvPr id="10" name="Content Placeholder 9"/>
          <p:cNvSpPr>
            <a:spLocks noGrp="1"/>
          </p:cNvSpPr>
          <p:nvPr>
            <p:ph idx="4294967295"/>
          </p:nvPr>
        </p:nvSpPr>
        <p:spPr>
          <a:xfrm>
            <a:off x="456339" y="1124680"/>
            <a:ext cx="8812213" cy="1657350"/>
          </a:xfrm>
        </p:spPr>
        <p:txBody>
          <a:bodyPr>
            <a:normAutofit/>
          </a:bodyPr>
          <a:lstStyle/>
          <a:p>
            <a:pPr>
              <a:lnSpc>
                <a:spcPct val="100000"/>
              </a:lnSpc>
            </a:pPr>
            <a:r>
              <a:rPr lang="en-US" sz="1400" dirty="0"/>
              <a:t>File Transfer Service is designed to send/receive large files (2 GB max) to colleagues or to an external customer</a:t>
            </a:r>
          </a:p>
          <a:p>
            <a:pPr lvl="1">
              <a:lnSpc>
                <a:spcPct val="100000"/>
              </a:lnSpc>
            </a:pPr>
            <a:r>
              <a:rPr lang="en-US" sz="1400" dirty="0"/>
              <a:t>You can also create a link for an external customer to upload documents</a:t>
            </a:r>
          </a:p>
          <a:p>
            <a:pPr>
              <a:lnSpc>
                <a:spcPct val="100000"/>
              </a:lnSpc>
            </a:pPr>
            <a:r>
              <a:rPr lang="en-US" sz="1400" dirty="0"/>
              <a:t>FTS URL: </a:t>
            </a:r>
            <a:r>
              <a:rPr lang="en-US" sz="1400" dirty="0">
                <a:hlinkClick r:id="rId3"/>
              </a:rPr>
              <a:t>http://fts.capgemini.com</a:t>
            </a:r>
            <a:r>
              <a:rPr lang="en-US" sz="1400" dirty="0"/>
              <a:t> </a:t>
            </a:r>
          </a:p>
          <a:p>
            <a:pPr marL="0" indent="0">
              <a:lnSpc>
                <a:spcPct val="100000"/>
              </a:lnSpc>
              <a:buNone/>
            </a:pPr>
            <a:endParaRPr lang="en-US" sz="1400" dirty="0"/>
          </a:p>
        </p:txBody>
      </p:sp>
      <p:pic>
        <p:nvPicPr>
          <p:cNvPr id="7" name="Picture 6"/>
          <p:cNvPicPr>
            <a:picLocks noChangeAspect="1"/>
          </p:cNvPicPr>
          <p:nvPr/>
        </p:nvPicPr>
        <p:blipFill>
          <a:blip r:embed="rId4" cstate="print"/>
          <a:stretch>
            <a:fillRect/>
          </a:stretch>
        </p:blipFill>
        <p:spPr>
          <a:xfrm>
            <a:off x="456339" y="2420860"/>
            <a:ext cx="8929226" cy="3654114"/>
          </a:xfrm>
          <a:prstGeom prst="rect">
            <a:avLst/>
          </a:prstGeom>
        </p:spPr>
      </p:pic>
    </p:spTree>
    <p:extLst>
      <p:ext uri="{BB962C8B-B14F-4D97-AF65-F5344CB8AC3E}">
        <p14:creationId xmlns:p14="http://schemas.microsoft.com/office/powerpoint/2010/main" val="248222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Email: Signature</a:t>
            </a:r>
          </a:p>
        </p:txBody>
      </p:sp>
      <p:sp>
        <p:nvSpPr>
          <p:cNvPr id="7" name="Content Placeholder 6"/>
          <p:cNvSpPr>
            <a:spLocks noGrp="1"/>
          </p:cNvSpPr>
          <p:nvPr>
            <p:ph idx="4294967295"/>
          </p:nvPr>
        </p:nvSpPr>
        <p:spPr>
          <a:xfrm>
            <a:off x="457339" y="1113631"/>
            <a:ext cx="9104301" cy="1955319"/>
          </a:xfrm>
        </p:spPr>
        <p:txBody>
          <a:bodyPr>
            <a:normAutofit fontScale="92500" lnSpcReduction="20000"/>
          </a:bodyPr>
          <a:lstStyle/>
          <a:p>
            <a:pPr>
              <a:lnSpc>
                <a:spcPct val="100000"/>
              </a:lnSpc>
            </a:pPr>
            <a:r>
              <a:rPr lang="en-US" sz="1400" b="1" dirty="0"/>
              <a:t>Be a Capgemini brand ambassador and display the updated Group email signature. </a:t>
            </a:r>
          </a:p>
          <a:p>
            <a:pPr lvl="1">
              <a:lnSpc>
                <a:spcPct val="100000"/>
              </a:lnSpc>
            </a:pPr>
            <a:r>
              <a:rPr lang="en-US" sz="1400" dirty="0"/>
              <a:t>Email signature a mini ad with every email</a:t>
            </a:r>
          </a:p>
          <a:p>
            <a:pPr lvl="1">
              <a:lnSpc>
                <a:spcPct val="100000"/>
              </a:lnSpc>
            </a:pPr>
            <a:r>
              <a:rPr lang="en-US" sz="1400" dirty="0"/>
              <a:t>Every employee, as Capgemini ambassadors, can support the brand with each email sent. </a:t>
            </a:r>
          </a:p>
          <a:p>
            <a:pPr>
              <a:lnSpc>
                <a:spcPct val="100000"/>
              </a:lnSpc>
              <a:buNone/>
            </a:pPr>
            <a:endParaRPr lang="en-US" sz="1400" dirty="0"/>
          </a:p>
          <a:p>
            <a:pPr>
              <a:lnSpc>
                <a:spcPct val="100000"/>
              </a:lnSpc>
            </a:pPr>
            <a:r>
              <a:rPr lang="en-US" sz="1400" dirty="0"/>
              <a:t>You can download the signature template from the Capgemini Visual Identity site or simply copy it from a coworkers email and update with your details.</a:t>
            </a:r>
          </a:p>
          <a:p>
            <a:pPr>
              <a:lnSpc>
                <a:spcPct val="100000"/>
              </a:lnSpc>
            </a:pPr>
            <a:r>
              <a:rPr lang="en-US" u="sng" dirty="0">
                <a:hlinkClick r:id="rId3"/>
              </a:rPr>
              <a:t>https://visualidentity.capgemini.com/digital-assets/email-signature/</a:t>
            </a:r>
            <a:endParaRPr lang="en-US" u="sng" dirty="0"/>
          </a:p>
          <a:p>
            <a:pPr>
              <a:lnSpc>
                <a:spcPct val="100000"/>
              </a:lnSpc>
            </a:pPr>
            <a:endParaRPr lang="en-US" sz="1400" dirty="0"/>
          </a:p>
          <a:p>
            <a:pPr>
              <a:lnSpc>
                <a:spcPct val="100000"/>
              </a:lnSpc>
            </a:pPr>
            <a:r>
              <a:rPr lang="en-US" sz="1400" dirty="0"/>
              <a:t>Here’s a sample of how the email signature should look:</a:t>
            </a:r>
          </a:p>
          <a:p>
            <a:pPr>
              <a:lnSpc>
                <a:spcPct val="100000"/>
              </a:lnSpc>
            </a:pPr>
            <a:endParaRPr lang="en-US" sz="1400" dirty="0"/>
          </a:p>
          <a:p>
            <a:pPr>
              <a:lnSpc>
                <a:spcPct val="100000"/>
              </a:lnSpc>
            </a:pPr>
            <a:endParaRPr lang="en-US" sz="1400" dirty="0"/>
          </a:p>
          <a:p>
            <a:pPr>
              <a:lnSpc>
                <a:spcPct val="100000"/>
              </a:lnSpc>
            </a:pPr>
            <a:endParaRPr lang="en-US" sz="1400" dirty="0"/>
          </a:p>
          <a:p>
            <a:pPr>
              <a:lnSpc>
                <a:spcPct val="100000"/>
              </a:lnSpc>
            </a:pPr>
            <a:endParaRPr lang="en-US" sz="1400" dirty="0"/>
          </a:p>
        </p:txBody>
      </p:sp>
      <p:pic>
        <p:nvPicPr>
          <p:cNvPr id="34" name="Picture 33">
            <a:extLst>
              <a:ext uri="{FF2B5EF4-FFF2-40B4-BE49-F238E27FC236}">
                <a16:creationId xmlns:a16="http://schemas.microsoft.com/office/drawing/2014/main" id="{4A5AF266-9577-4039-92DF-59428874EB4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3756" y="3284980"/>
            <a:ext cx="8183713" cy="2952410"/>
          </a:xfrm>
          <a:prstGeom prst="rect">
            <a:avLst/>
          </a:prstGeom>
        </p:spPr>
      </p:pic>
    </p:spTree>
    <p:extLst>
      <p:ext uri="{BB962C8B-B14F-4D97-AF65-F5344CB8AC3E}">
        <p14:creationId xmlns:p14="http://schemas.microsoft.com/office/powerpoint/2010/main" val="3420267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normAutofit/>
          </a:bodyPr>
          <a:lstStyle/>
          <a:p>
            <a:br>
              <a:rPr lang="en-US" sz="2000" b="1" dirty="0"/>
            </a:br>
            <a:r>
              <a:rPr lang="en-US" sz="2000" b="1" dirty="0"/>
              <a:t>Service Desk</a:t>
            </a:r>
          </a:p>
        </p:txBody>
      </p:sp>
      <p:sp>
        <p:nvSpPr>
          <p:cNvPr id="10" name="Content Placeholder 9"/>
          <p:cNvSpPr>
            <a:spLocks noGrp="1"/>
          </p:cNvSpPr>
          <p:nvPr>
            <p:ph idx="4294967295"/>
          </p:nvPr>
        </p:nvSpPr>
        <p:spPr>
          <a:xfrm>
            <a:off x="501650" y="1412720"/>
            <a:ext cx="8902700" cy="3432175"/>
          </a:xfrm>
        </p:spPr>
        <p:txBody>
          <a:bodyPr>
            <a:normAutofit/>
          </a:bodyPr>
          <a:lstStyle/>
          <a:p>
            <a:pPr>
              <a:lnSpc>
                <a:spcPct val="100000"/>
              </a:lnSpc>
            </a:pPr>
            <a:r>
              <a:rPr lang="en-US" sz="1400" b="1" dirty="0"/>
              <a:t>Contacting the Global IT Service Desk</a:t>
            </a:r>
            <a:endParaRPr lang="en-US" sz="1400" dirty="0"/>
          </a:p>
          <a:p>
            <a:pPr lvl="1">
              <a:lnSpc>
                <a:spcPct val="100000"/>
              </a:lnSpc>
            </a:pPr>
            <a:r>
              <a:rPr lang="en-US" sz="1400" dirty="0"/>
              <a:t>Portal: </a:t>
            </a:r>
            <a:r>
              <a:rPr lang="en-US" sz="1400" dirty="0">
                <a:hlinkClick r:id="rId3"/>
              </a:rPr>
              <a:t>http://help.capgemini.com</a:t>
            </a:r>
            <a:endParaRPr lang="en-US" sz="1400" dirty="0"/>
          </a:p>
          <a:p>
            <a:pPr lvl="1">
              <a:lnSpc>
                <a:spcPct val="100000"/>
              </a:lnSpc>
            </a:pPr>
            <a:r>
              <a:rPr lang="en-US" sz="1400" dirty="0"/>
              <a:t>Phone: 866-736-3399</a:t>
            </a:r>
          </a:p>
          <a:p>
            <a:pPr marL="174625" lvl="1" indent="0">
              <a:lnSpc>
                <a:spcPct val="100000"/>
              </a:lnSpc>
              <a:buNone/>
            </a:pPr>
            <a:endParaRPr lang="en-US" sz="1400" dirty="0"/>
          </a:p>
          <a:p>
            <a:pPr lvl="1">
              <a:lnSpc>
                <a:spcPct val="100000"/>
              </a:lnSpc>
            </a:pPr>
            <a:r>
              <a:rPr lang="en-US" sz="1400" dirty="0"/>
              <a:t>On the desktop of your PC, you may also find a Group IT Help folder. This is also another source that can provide helpful information and instructions for various topics.</a:t>
            </a:r>
          </a:p>
          <a:p>
            <a:pPr lvl="2">
              <a:lnSpc>
                <a:spcPct val="100000"/>
              </a:lnSpc>
            </a:pPr>
            <a:r>
              <a:rPr lang="en-US" sz="1400" dirty="0"/>
              <a:t>VPN</a:t>
            </a:r>
          </a:p>
          <a:p>
            <a:pPr lvl="2">
              <a:lnSpc>
                <a:spcPct val="100000"/>
              </a:lnSpc>
            </a:pPr>
            <a:r>
              <a:rPr lang="en-US" sz="1400" dirty="0"/>
              <a:t>MobilePASS</a:t>
            </a:r>
          </a:p>
          <a:p>
            <a:pPr lvl="2">
              <a:lnSpc>
                <a:spcPct val="100000"/>
              </a:lnSpc>
            </a:pPr>
            <a:r>
              <a:rPr lang="en-US" sz="1400" dirty="0"/>
              <a:t>Password</a:t>
            </a:r>
          </a:p>
          <a:p>
            <a:pPr lvl="2">
              <a:lnSpc>
                <a:spcPct val="100000"/>
              </a:lnSpc>
            </a:pPr>
            <a:r>
              <a:rPr lang="en-US" sz="1400" dirty="0"/>
              <a:t>Skype </a:t>
            </a:r>
          </a:p>
          <a:p>
            <a:pPr lvl="1">
              <a:lnSpc>
                <a:spcPct val="100000"/>
              </a:lnSpc>
              <a:buNone/>
            </a:pPr>
            <a:endParaRPr lang="en-US" sz="1400" dirty="0"/>
          </a:p>
        </p:txBody>
      </p:sp>
      <p:pic>
        <p:nvPicPr>
          <p:cNvPr id="2" name="Picture 1">
            <a:extLst>
              <a:ext uri="{FF2B5EF4-FFF2-40B4-BE49-F238E27FC236}">
                <a16:creationId xmlns:a16="http://schemas.microsoft.com/office/drawing/2014/main" id="{E2921685-8627-4A58-AE80-627D69A328C8}"/>
              </a:ext>
            </a:extLst>
          </p:cNvPr>
          <p:cNvPicPr>
            <a:picLocks noChangeAspect="1"/>
          </p:cNvPicPr>
          <p:nvPr/>
        </p:nvPicPr>
        <p:blipFill>
          <a:blip r:embed="rId4"/>
          <a:stretch>
            <a:fillRect/>
          </a:stretch>
        </p:blipFill>
        <p:spPr>
          <a:xfrm>
            <a:off x="1424510" y="4149100"/>
            <a:ext cx="6623311" cy="549275"/>
          </a:xfrm>
          <a:prstGeom prst="rect">
            <a:avLst/>
          </a:prstGeom>
        </p:spPr>
      </p:pic>
      <p:pic>
        <p:nvPicPr>
          <p:cNvPr id="4" name="Picture 3">
            <a:extLst>
              <a:ext uri="{FF2B5EF4-FFF2-40B4-BE49-F238E27FC236}">
                <a16:creationId xmlns:a16="http://schemas.microsoft.com/office/drawing/2014/main" id="{4EE0E189-5C6A-4026-9B20-8BFFAFB020BD}"/>
              </a:ext>
            </a:extLst>
          </p:cNvPr>
          <p:cNvPicPr>
            <a:picLocks noChangeAspect="1"/>
          </p:cNvPicPr>
          <p:nvPr/>
        </p:nvPicPr>
        <p:blipFill>
          <a:blip r:embed="rId5"/>
          <a:stretch>
            <a:fillRect/>
          </a:stretch>
        </p:blipFill>
        <p:spPr>
          <a:xfrm>
            <a:off x="632400" y="4626130"/>
            <a:ext cx="8486775" cy="1638300"/>
          </a:xfrm>
          <a:prstGeom prst="rect">
            <a:avLst/>
          </a:prstGeom>
        </p:spPr>
      </p:pic>
    </p:spTree>
    <p:extLst>
      <p:ext uri="{BB962C8B-B14F-4D97-AF65-F5344CB8AC3E}">
        <p14:creationId xmlns:p14="http://schemas.microsoft.com/office/powerpoint/2010/main" val="84116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16370" y="188550"/>
            <a:ext cx="9439275" cy="549275"/>
          </a:xfrm>
        </p:spPr>
        <p:txBody>
          <a:bodyPr/>
          <a:lstStyle/>
          <a:p>
            <a:r>
              <a:rPr lang="en-US" sz="2000" b="1" dirty="0"/>
              <a:t>Ordering Business Cards</a:t>
            </a:r>
          </a:p>
        </p:txBody>
      </p:sp>
      <p:sp>
        <p:nvSpPr>
          <p:cNvPr id="7" name="Content Placeholder 6"/>
          <p:cNvSpPr>
            <a:spLocks noGrp="1"/>
          </p:cNvSpPr>
          <p:nvPr>
            <p:ph idx="4294967295"/>
          </p:nvPr>
        </p:nvSpPr>
        <p:spPr>
          <a:xfrm>
            <a:off x="466725" y="914400"/>
            <a:ext cx="9166925" cy="5395000"/>
          </a:xfrm>
        </p:spPr>
        <p:txBody>
          <a:bodyPr>
            <a:normAutofit/>
          </a:bodyPr>
          <a:lstStyle/>
          <a:p>
            <a:r>
              <a:rPr lang="en-US" sz="1200" b="1" dirty="0"/>
              <a:t>Objective: </a:t>
            </a:r>
            <a:r>
              <a:rPr lang="en-US" sz="1200" dirty="0"/>
              <a:t>To order your business cards</a:t>
            </a:r>
          </a:p>
          <a:p>
            <a:endParaRPr lang="en-US" sz="1200" dirty="0"/>
          </a:p>
          <a:p>
            <a:r>
              <a:rPr lang="en-US" sz="1200" b="1" dirty="0"/>
              <a:t>Instructions:</a:t>
            </a:r>
          </a:p>
          <a:p>
            <a:pPr lvl="1"/>
            <a:r>
              <a:rPr lang="en-US" sz="1200" dirty="0"/>
              <a:t>If ordering for Canada, visit </a:t>
            </a:r>
            <a:r>
              <a:rPr lang="en-US" u="sng" dirty="0">
                <a:hlinkClick r:id="rId3"/>
              </a:rPr>
              <a:t>https://platinum.tph.ca/capgemini/usercontentstart.aspx</a:t>
            </a:r>
            <a:r>
              <a:rPr lang="en-US" dirty="0"/>
              <a:t> and log into the site</a:t>
            </a:r>
            <a:endParaRPr lang="en-US" sz="1200" dirty="0"/>
          </a:p>
          <a:p>
            <a:r>
              <a:rPr lang="en-US" sz="1200" dirty="0"/>
              <a:t>If </a:t>
            </a:r>
            <a:r>
              <a:rPr lang="en-US" sz="1200" dirty="0">
                <a:latin typeface="+mj-lt"/>
              </a:rPr>
              <a:t>ordering for US, </a:t>
            </a:r>
            <a:r>
              <a:rPr lang="en-US" sz="1200" u="sng" dirty="0">
                <a:latin typeface="+mj-lt"/>
                <a:hlinkClick r:id="rId4"/>
              </a:rPr>
              <a:t>http://www.capgeminicc.cgconverge.com/</a:t>
            </a:r>
            <a:endParaRPr lang="en-US" sz="1200" dirty="0">
              <a:latin typeface="+mj-lt"/>
            </a:endParaRPr>
          </a:p>
          <a:p>
            <a:r>
              <a:rPr lang="en-US" sz="1200" dirty="0">
                <a:latin typeface="+mj-lt"/>
              </a:rPr>
              <a:t>First time users are required to register themselves first.</a:t>
            </a:r>
          </a:p>
          <a:p>
            <a:endParaRPr lang="en-US" sz="1200" dirty="0">
              <a:latin typeface="+mj-lt"/>
            </a:endParaRPr>
          </a:p>
          <a:p>
            <a:pPr lvl="1"/>
            <a:r>
              <a:rPr lang="en-US" sz="1200" dirty="0"/>
              <a:t>Choose Browse Products </a:t>
            </a:r>
            <a:r>
              <a:rPr lang="en-US" sz="1200" dirty="0">
                <a:sym typeface="Wingdings" pitchFamily="2" charset="2"/>
              </a:rPr>
              <a:t> </a:t>
            </a:r>
            <a:r>
              <a:rPr lang="en-US" sz="1200" dirty="0"/>
              <a:t>Business Cards and select CAPCN0 Capgemini Business Cards (this is the standard FS GBU Card)</a:t>
            </a:r>
          </a:p>
          <a:p>
            <a:pPr lvl="1"/>
            <a:r>
              <a:rPr lang="en-US" sz="1200" dirty="0"/>
              <a:t>Click Order Item</a:t>
            </a:r>
          </a:p>
          <a:p>
            <a:pPr lvl="1"/>
            <a:r>
              <a:rPr lang="en-US" sz="1200" dirty="0"/>
              <a:t>Choose your quantity and shipping method, and then personalize your card by entering all relevant details into the form</a:t>
            </a:r>
          </a:p>
          <a:p>
            <a:pPr lvl="2"/>
            <a:r>
              <a:rPr lang="en-US" sz="1200" dirty="0"/>
              <a:t>A preview of your card is available on screen to ensure accuracy</a:t>
            </a:r>
          </a:p>
          <a:p>
            <a:pPr lvl="1"/>
            <a:r>
              <a:rPr lang="en-US" sz="1200" dirty="0"/>
              <a:t>Once your card is finalized, click </a:t>
            </a:r>
            <a:r>
              <a:rPr lang="en-US" sz="1200" b="1" dirty="0"/>
              <a:t>Approve </a:t>
            </a:r>
            <a:r>
              <a:rPr lang="en-US" sz="1200" dirty="0">
                <a:sym typeface="Wingdings" pitchFamily="2" charset="2"/>
              </a:rPr>
              <a:t></a:t>
            </a:r>
            <a:r>
              <a:rPr lang="en-US" sz="1200" b="1" dirty="0"/>
              <a:t> Save to Basket </a:t>
            </a:r>
            <a:r>
              <a:rPr lang="en-US" sz="1200" dirty="0">
                <a:sym typeface="Wingdings" pitchFamily="2" charset="2"/>
              </a:rPr>
              <a:t></a:t>
            </a:r>
            <a:r>
              <a:rPr lang="en-US" sz="1200" b="1" dirty="0"/>
              <a:t> Checkout</a:t>
            </a:r>
          </a:p>
          <a:p>
            <a:pPr lvl="2"/>
            <a:r>
              <a:rPr lang="en-US" sz="1200" dirty="0"/>
              <a:t>Note: The site allows for multiple orders in a single transaction</a:t>
            </a:r>
          </a:p>
          <a:p>
            <a:pPr lvl="1"/>
            <a:r>
              <a:rPr lang="en-US" sz="1200" dirty="0"/>
              <a:t>Review the contents of your Basket and provide your shipping and contact and payment details</a:t>
            </a:r>
          </a:p>
          <a:p>
            <a:pPr lvl="1"/>
            <a:r>
              <a:rPr lang="en-US" sz="1200" dirty="0"/>
              <a:t>Once you have entered your details, click </a:t>
            </a:r>
            <a:r>
              <a:rPr lang="en-US" sz="1200" b="1" dirty="0"/>
              <a:t>Place Order.</a:t>
            </a:r>
          </a:p>
          <a:p>
            <a:pPr lvl="2"/>
            <a:r>
              <a:rPr lang="en-US" sz="1200" dirty="0"/>
              <a:t>You must also click to agree that your information is correct and accurate</a:t>
            </a:r>
          </a:p>
          <a:p>
            <a:pPr lvl="2"/>
            <a:r>
              <a:rPr lang="en-US" sz="1200" dirty="0"/>
              <a:t>No changes are allowed once an order is submitted</a:t>
            </a:r>
          </a:p>
          <a:p>
            <a:pPr lvl="1"/>
            <a:r>
              <a:rPr lang="en-US" sz="1200" dirty="0"/>
              <a:t>A confirmation email will be sent to you for shipment tracking purposes.</a:t>
            </a:r>
          </a:p>
          <a:p>
            <a:pPr lvl="1"/>
            <a:r>
              <a:rPr lang="en-US" sz="1200" dirty="0"/>
              <a:t>You can claim your expenses in the expense tool for </a:t>
            </a:r>
            <a:r>
              <a:rPr lang="en-US" sz="1200" b="1" dirty="0"/>
              <a:t>reimbursement.</a:t>
            </a:r>
            <a:endParaRPr lang="en-US" sz="1200" dirty="0"/>
          </a:p>
        </p:txBody>
      </p:sp>
    </p:spTree>
    <p:extLst>
      <p:ext uri="{BB962C8B-B14F-4D97-AF65-F5344CB8AC3E}">
        <p14:creationId xmlns:p14="http://schemas.microsoft.com/office/powerpoint/2010/main" val="388913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Facilities: Hoteling Process</a:t>
            </a:r>
          </a:p>
        </p:txBody>
      </p:sp>
      <p:sp>
        <p:nvSpPr>
          <p:cNvPr id="7" name="Rectangle 6"/>
          <p:cNvSpPr/>
          <p:nvPr/>
        </p:nvSpPr>
        <p:spPr>
          <a:xfrm>
            <a:off x="3384550" y="1651001"/>
            <a:ext cx="2641600" cy="3631763"/>
          </a:xfrm>
          <a:prstGeom prst="rect">
            <a:avLst/>
          </a:prstGeom>
        </p:spPr>
        <p:txBody>
          <a:bodyPr tIns="91440" bIns="91440">
            <a:spAutoFit/>
          </a:bodyPr>
          <a:lstStyle/>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Log into the On-Board site to make a reservation</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After making a reservation, you will see it listed on the OnBoard home page and you will receive a confirmation email</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Under Reservations / Manage Your Own, you can see all your reservations to cancel or modify as necessary</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Reservations can be made up to 30 days in advance for a workstation; 17 days in advance for an office; 60 days in advance for a conference room </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Only one workspace reservation can be made for a given time </a:t>
            </a:r>
          </a:p>
        </p:txBody>
      </p:sp>
      <p:sp>
        <p:nvSpPr>
          <p:cNvPr id="8" name="Line 9"/>
          <p:cNvSpPr>
            <a:spLocks noChangeShapeType="1"/>
          </p:cNvSpPr>
          <p:nvPr/>
        </p:nvSpPr>
        <p:spPr bwMode="auto">
          <a:xfrm>
            <a:off x="6191250" y="1631950"/>
            <a:ext cx="3440" cy="4572000"/>
          </a:xfrm>
          <a:prstGeom prst="line">
            <a:avLst/>
          </a:prstGeom>
          <a:noFill/>
          <a:ln w="19050">
            <a:solidFill>
              <a:schemeClr val="tx2">
                <a:alpha val="20000"/>
              </a:schemeClr>
            </a:solidFill>
            <a:prstDash val="sysDot"/>
            <a:round/>
            <a:headEnd/>
            <a:tailEnd/>
          </a:ln>
        </p:spPr>
        <p:txBody>
          <a:bodyPr wrap="none" anchor="ctr"/>
          <a:lstStyle/>
          <a:p>
            <a:pPr>
              <a:lnSpc>
                <a:spcPct val="100000"/>
              </a:lnSpc>
            </a:pPr>
            <a:endParaRPr lang="en-US" dirty="0"/>
          </a:p>
        </p:txBody>
      </p:sp>
      <p:sp>
        <p:nvSpPr>
          <p:cNvPr id="9" name="Line 9"/>
          <p:cNvSpPr>
            <a:spLocks noChangeShapeType="1"/>
          </p:cNvSpPr>
          <p:nvPr/>
        </p:nvSpPr>
        <p:spPr bwMode="auto">
          <a:xfrm>
            <a:off x="3302000" y="1630363"/>
            <a:ext cx="5160" cy="4572000"/>
          </a:xfrm>
          <a:prstGeom prst="line">
            <a:avLst/>
          </a:prstGeom>
          <a:noFill/>
          <a:ln w="19050">
            <a:solidFill>
              <a:schemeClr val="tx2">
                <a:alpha val="20000"/>
              </a:schemeClr>
            </a:solidFill>
            <a:prstDash val="sysDot"/>
            <a:round/>
            <a:headEnd/>
            <a:tailEnd/>
          </a:ln>
        </p:spPr>
        <p:txBody>
          <a:bodyPr wrap="none" anchor="ctr"/>
          <a:lstStyle/>
          <a:p>
            <a:pPr>
              <a:lnSpc>
                <a:spcPct val="100000"/>
              </a:lnSpc>
            </a:pPr>
            <a:endParaRPr lang="en-US" dirty="0"/>
          </a:p>
        </p:txBody>
      </p:sp>
      <p:sp>
        <p:nvSpPr>
          <p:cNvPr id="10" name="Rectangle 9"/>
          <p:cNvSpPr/>
          <p:nvPr/>
        </p:nvSpPr>
        <p:spPr>
          <a:xfrm>
            <a:off x="6273800" y="1651001"/>
            <a:ext cx="2724150" cy="3447098"/>
          </a:xfrm>
          <a:prstGeom prst="rect">
            <a:avLst/>
          </a:prstGeom>
        </p:spPr>
        <p:txBody>
          <a:bodyPr tIns="91440" bIns="91440">
            <a:spAutoFit/>
          </a:bodyPr>
          <a:lstStyle/>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You will need to check in within 3 hours of your daily reservation in order to keep your room/workstation and phone reservation in place for the day</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Schedules change, so having everyone check in daily will ensure any space that is not being used will become available</a:t>
            </a:r>
          </a:p>
          <a:p>
            <a:pPr marL="171450" indent="-171450" algn="l" fontAlgn="auto">
              <a:lnSpc>
                <a:spcPct val="100000"/>
              </a:lnSpc>
              <a:spcBef>
                <a:spcPts val="0"/>
              </a:spcBef>
              <a:spcAft>
                <a:spcPts val="600"/>
              </a:spcAft>
              <a:buClr>
                <a:schemeClr val="tx2"/>
              </a:buClr>
              <a:defRPr/>
            </a:pPr>
            <a:r>
              <a:rPr lang="en-US" sz="1200" dirty="0">
                <a:latin typeface="+mn-lt"/>
              </a:rPr>
              <a:t>Two check-in options:</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Via the web, your reservations will be listed — under Actions, click on Check in </a:t>
            </a:r>
          </a:p>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b="0" kern="0" dirty="0">
                <a:solidFill>
                  <a:srgbClr val="000000"/>
                </a:solidFill>
                <a:latin typeface="+mn-lt"/>
                <a:cs typeface="Arial" pitchFamily="34" charset="0"/>
              </a:rPr>
              <a:t>Via phone, if you have set up a PIN, you can check in using the </a:t>
            </a:r>
            <a:r>
              <a:rPr lang="en-US" sz="1200" b="0" dirty="0">
                <a:latin typeface="+mn-lt"/>
              </a:rPr>
              <a:t>Services menu</a:t>
            </a:r>
          </a:p>
        </p:txBody>
      </p:sp>
      <p:sp>
        <p:nvSpPr>
          <p:cNvPr id="11" name="Chevron 10"/>
          <p:cNvSpPr/>
          <p:nvPr/>
        </p:nvSpPr>
        <p:spPr bwMode="auto">
          <a:xfrm>
            <a:off x="6273800" y="981076"/>
            <a:ext cx="2971800" cy="581025"/>
          </a:xfrm>
          <a:prstGeom prst="chevron">
            <a:avLst/>
          </a:prstGeom>
          <a:solidFill>
            <a:schemeClr val="accent1"/>
          </a:solidFill>
          <a:ln w="9525" algn="ctr">
            <a:solidFill>
              <a:schemeClr val="accent1"/>
            </a:solidFill>
            <a:round/>
            <a:headEnd/>
            <a:tailEnd/>
          </a:ln>
          <a:effectLst/>
        </p:spPr>
        <p:txBody>
          <a:bodyPr anchor="ctr"/>
          <a:lstStyle/>
          <a:p>
            <a:pPr algn="ctr" eaLnBrk="0" fontAlgn="auto" hangingPunct="0">
              <a:lnSpc>
                <a:spcPct val="100000"/>
              </a:lnSpc>
              <a:spcBef>
                <a:spcPts val="0"/>
              </a:spcBef>
              <a:spcAft>
                <a:spcPts val="0"/>
              </a:spcAft>
              <a:defRPr/>
            </a:pPr>
            <a:r>
              <a:rPr lang="en-US" sz="1400" b="1" dirty="0">
                <a:solidFill>
                  <a:srgbClr val="FFFFFF"/>
                </a:solidFill>
                <a:latin typeface="+mn-lt"/>
              </a:rPr>
              <a:t>Check In</a:t>
            </a:r>
          </a:p>
        </p:txBody>
      </p:sp>
      <p:sp>
        <p:nvSpPr>
          <p:cNvPr id="12" name="Chevron 11"/>
          <p:cNvSpPr/>
          <p:nvPr/>
        </p:nvSpPr>
        <p:spPr bwMode="auto">
          <a:xfrm>
            <a:off x="3384550" y="981076"/>
            <a:ext cx="2971800" cy="581025"/>
          </a:xfrm>
          <a:prstGeom prst="chevron">
            <a:avLst/>
          </a:prstGeom>
          <a:solidFill>
            <a:schemeClr val="accent1"/>
          </a:solidFill>
          <a:ln w="9525" algn="ctr">
            <a:solidFill>
              <a:schemeClr val="accent1"/>
            </a:solidFill>
            <a:round/>
            <a:headEnd/>
            <a:tailEnd/>
          </a:ln>
          <a:effectLst/>
        </p:spPr>
        <p:txBody>
          <a:bodyPr anchor="ctr"/>
          <a:lstStyle/>
          <a:p>
            <a:pPr algn="ctr" eaLnBrk="0" fontAlgn="auto" hangingPunct="0">
              <a:lnSpc>
                <a:spcPct val="100000"/>
              </a:lnSpc>
              <a:spcBef>
                <a:spcPts val="0"/>
              </a:spcBef>
              <a:spcAft>
                <a:spcPts val="0"/>
              </a:spcAft>
              <a:defRPr/>
            </a:pPr>
            <a:r>
              <a:rPr lang="en-US" sz="1400" b="1" dirty="0">
                <a:solidFill>
                  <a:srgbClr val="FFFFFF"/>
                </a:solidFill>
                <a:latin typeface="+mn-lt"/>
              </a:rPr>
              <a:t>Reservation</a:t>
            </a:r>
          </a:p>
        </p:txBody>
      </p:sp>
      <p:sp>
        <p:nvSpPr>
          <p:cNvPr id="13" name="Chevron 12"/>
          <p:cNvSpPr/>
          <p:nvPr/>
        </p:nvSpPr>
        <p:spPr bwMode="auto">
          <a:xfrm>
            <a:off x="505619" y="981076"/>
            <a:ext cx="2971800" cy="581025"/>
          </a:xfrm>
          <a:prstGeom prst="chevron">
            <a:avLst/>
          </a:prstGeom>
          <a:solidFill>
            <a:schemeClr val="accent1"/>
          </a:solidFill>
          <a:ln w="9525" algn="ctr">
            <a:solidFill>
              <a:schemeClr val="accent1"/>
            </a:solidFill>
            <a:round/>
            <a:headEnd/>
            <a:tailEnd/>
          </a:ln>
          <a:effectLst/>
        </p:spPr>
        <p:txBody>
          <a:bodyPr anchor="ctr"/>
          <a:lstStyle/>
          <a:p>
            <a:pPr algn="ctr" eaLnBrk="0" fontAlgn="auto" hangingPunct="0">
              <a:lnSpc>
                <a:spcPct val="100000"/>
              </a:lnSpc>
              <a:spcBef>
                <a:spcPts val="0"/>
              </a:spcBef>
              <a:spcAft>
                <a:spcPts val="0"/>
              </a:spcAft>
              <a:defRPr/>
            </a:pPr>
            <a:r>
              <a:rPr lang="en-US" sz="1400" b="1" dirty="0">
                <a:solidFill>
                  <a:srgbClr val="FFFFFF"/>
                </a:solidFill>
                <a:latin typeface="+mn-lt"/>
              </a:rPr>
              <a:t>System</a:t>
            </a:r>
          </a:p>
        </p:txBody>
      </p:sp>
      <p:sp>
        <p:nvSpPr>
          <p:cNvPr id="14" name="Rectangle 13"/>
          <p:cNvSpPr/>
          <p:nvPr/>
        </p:nvSpPr>
        <p:spPr>
          <a:xfrm>
            <a:off x="495300" y="1673225"/>
            <a:ext cx="2724150" cy="2446824"/>
          </a:xfrm>
          <a:prstGeom prst="rect">
            <a:avLst/>
          </a:prstGeom>
        </p:spPr>
        <p:txBody>
          <a:bodyPr tIns="91440" bIns="91440">
            <a:spAutoFit/>
          </a:bodyPr>
          <a:lstStyle/>
          <a:p>
            <a:pPr marL="171450" indent="-171450" algn="l" eaLnBrk="0" fontAlgn="auto" hangingPunct="0">
              <a:lnSpc>
                <a:spcPct val="100000"/>
              </a:lnSpc>
              <a:spcBef>
                <a:spcPts val="0"/>
              </a:spcBef>
              <a:spcAft>
                <a:spcPts val="600"/>
              </a:spcAft>
              <a:buClr>
                <a:schemeClr val="tx2"/>
              </a:buClr>
              <a:buFont typeface="Wingdings" pitchFamily="2" charset="2"/>
              <a:buChar char="§"/>
              <a:defRPr/>
            </a:pPr>
            <a:r>
              <a:rPr lang="en-US" sz="1200" kern="0" dirty="0">
                <a:solidFill>
                  <a:srgbClr val="000000"/>
                </a:solidFill>
                <a:latin typeface="+mn-lt"/>
                <a:cs typeface="Arial" pitchFamily="34" charset="0"/>
              </a:rPr>
              <a:t>OnBoard</a:t>
            </a:r>
            <a:r>
              <a:rPr lang="en-US" sz="1200" b="0" kern="0" dirty="0">
                <a:solidFill>
                  <a:srgbClr val="000000"/>
                </a:solidFill>
                <a:latin typeface="+mn-lt"/>
                <a:cs typeface="Arial" pitchFamily="34" charset="0"/>
              </a:rPr>
              <a:t> Hoteling Reservation is available to all North America employees to reserve workspace and conference rooms for any of our North America offices**</a:t>
            </a:r>
          </a:p>
          <a:p>
            <a:pPr marL="109538" indent="-109538" algn="l" eaLnBrk="0" fontAlgn="auto" hangingPunct="0">
              <a:lnSpc>
                <a:spcPct val="100000"/>
              </a:lnSpc>
              <a:spcBef>
                <a:spcPts val="0"/>
              </a:spcBef>
              <a:spcAft>
                <a:spcPts val="600"/>
              </a:spcAft>
              <a:buClr>
                <a:schemeClr val="tx2"/>
              </a:buClr>
              <a:defRPr/>
            </a:pPr>
            <a:r>
              <a:rPr lang="en-US" sz="1200" b="0" kern="0" dirty="0">
                <a:solidFill>
                  <a:srgbClr val="000000"/>
                </a:solidFill>
                <a:latin typeface="+mn-lt"/>
                <a:cs typeface="Arial" pitchFamily="34" charset="0"/>
                <a:hlinkClick r:id="rId3"/>
              </a:rPr>
              <a:t>http://hoteling.nar.capgemini.com</a:t>
            </a:r>
            <a:endParaRPr lang="en-US" sz="1200" b="0" kern="0" dirty="0">
              <a:solidFill>
                <a:srgbClr val="000000"/>
              </a:solidFill>
              <a:latin typeface="+mn-lt"/>
              <a:cs typeface="Arial" pitchFamily="34" charset="0"/>
            </a:endParaRPr>
          </a:p>
          <a:p>
            <a:pPr marL="109538" indent="-109538" algn="l" eaLnBrk="0" fontAlgn="auto" hangingPunct="0">
              <a:lnSpc>
                <a:spcPct val="100000"/>
              </a:lnSpc>
              <a:spcBef>
                <a:spcPts val="0"/>
              </a:spcBef>
              <a:spcAft>
                <a:spcPts val="600"/>
              </a:spcAft>
              <a:buClr>
                <a:schemeClr val="tx2"/>
              </a:buClr>
              <a:defRPr/>
            </a:pPr>
            <a:endParaRPr lang="en-US" sz="1200" b="0" kern="0" dirty="0">
              <a:solidFill>
                <a:srgbClr val="000000"/>
              </a:solidFill>
              <a:latin typeface="+mn-lt"/>
              <a:cs typeface="Arial" pitchFamily="34" charset="0"/>
            </a:endParaRPr>
          </a:p>
          <a:p>
            <a:pPr marL="109538" indent="-109538" algn="l" eaLnBrk="0" fontAlgn="auto" hangingPunct="0">
              <a:lnSpc>
                <a:spcPct val="100000"/>
              </a:lnSpc>
              <a:spcBef>
                <a:spcPts val="0"/>
              </a:spcBef>
              <a:spcAft>
                <a:spcPts val="600"/>
              </a:spcAft>
              <a:buClr>
                <a:schemeClr val="tx2"/>
              </a:buClr>
              <a:defRPr/>
            </a:pPr>
            <a:r>
              <a:rPr lang="en-US" sz="1200" b="0" kern="0" dirty="0">
                <a:solidFill>
                  <a:srgbClr val="000000"/>
                </a:solidFill>
                <a:latin typeface="+mn-lt"/>
                <a:cs typeface="Arial" pitchFamily="34" charset="0"/>
              </a:rPr>
              <a:t>**This is not applicable to the  Charlotte offices</a:t>
            </a:r>
          </a:p>
        </p:txBody>
      </p:sp>
    </p:spTree>
    <p:extLst>
      <p:ext uri="{BB962C8B-B14F-4D97-AF65-F5344CB8AC3E}">
        <p14:creationId xmlns:p14="http://schemas.microsoft.com/office/powerpoint/2010/main" val="96997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FS SBU Tools can be found on </a:t>
            </a:r>
            <a:r>
              <a:rPr lang="en-US" sz="2000" b="1" dirty="0" err="1"/>
              <a:t>iConnect</a:t>
            </a:r>
            <a:endParaRPr lang="en-US" sz="2000" b="1" dirty="0"/>
          </a:p>
        </p:txBody>
      </p:sp>
      <p:sp>
        <p:nvSpPr>
          <p:cNvPr id="9" name="Text Box 4"/>
          <p:cNvSpPr txBox="1">
            <a:spLocks noChangeArrowheads="1"/>
          </p:cNvSpPr>
          <p:nvPr/>
        </p:nvSpPr>
        <p:spPr bwMode="auto">
          <a:xfrm>
            <a:off x="1921156" y="1065750"/>
            <a:ext cx="6115149" cy="307777"/>
          </a:xfrm>
          <a:prstGeom prst="rect">
            <a:avLst/>
          </a:prstGeom>
          <a:noFill/>
          <a:ln w="9525" algn="ctr">
            <a:noFill/>
            <a:miter lim="800000"/>
            <a:headEnd/>
            <a:tailEnd/>
          </a:ln>
          <a:effectLst/>
        </p:spPr>
        <p:txBody>
          <a:bodyPr wrap="square" lIns="54000" rIns="54000">
            <a:spAutoFit/>
          </a:bodyPr>
          <a:lstStyle/>
          <a:p>
            <a:pPr marL="457200" indent="-457200" fontAlgn="auto">
              <a:lnSpc>
                <a:spcPct val="100000"/>
              </a:lnSpc>
              <a:spcBef>
                <a:spcPts val="0"/>
              </a:spcBef>
              <a:spcAft>
                <a:spcPts val="0"/>
              </a:spcAft>
              <a:defRPr/>
            </a:pPr>
            <a:r>
              <a:rPr lang="en-US" sz="1400" b="1" kern="0" dirty="0">
                <a:solidFill>
                  <a:sysClr val="windowText" lastClr="000000"/>
                </a:solidFill>
                <a:latin typeface="+mn-lt"/>
              </a:rPr>
              <a:t>Understanding the Capgemini Systems and Tools</a:t>
            </a:r>
            <a:endParaRPr lang="en-US" sz="1400" kern="0" dirty="0">
              <a:solidFill>
                <a:sysClr val="windowText" lastClr="000000"/>
              </a:solidFill>
              <a:latin typeface="+mn-lt"/>
            </a:endParaRPr>
          </a:p>
        </p:txBody>
      </p:sp>
      <p:graphicFrame>
        <p:nvGraphicFramePr>
          <p:cNvPr id="10" name="Diagram 9"/>
          <p:cNvGraphicFramePr/>
          <p:nvPr>
            <p:extLst>
              <p:ext uri="{D42A27DB-BD31-4B8C-83A1-F6EECF244321}">
                <p14:modId xmlns:p14="http://schemas.microsoft.com/office/powerpoint/2010/main" val="980037794"/>
              </p:ext>
            </p:extLst>
          </p:nvPr>
        </p:nvGraphicFramePr>
        <p:xfrm>
          <a:off x="909525" y="1295400"/>
          <a:ext cx="8086952" cy="5024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655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normAutofit/>
          </a:bodyPr>
          <a:lstStyle/>
          <a:p>
            <a:br>
              <a:rPr lang="en-US" sz="2000" b="1" dirty="0"/>
            </a:br>
            <a:r>
              <a:rPr lang="en-US" sz="2000" b="1" dirty="0" err="1"/>
              <a:t>iConnect</a:t>
            </a:r>
            <a:endParaRPr lang="en-US" sz="2000" b="1" dirty="0"/>
          </a:p>
        </p:txBody>
      </p:sp>
      <p:sp>
        <p:nvSpPr>
          <p:cNvPr id="10" name="Content Placeholder 9"/>
          <p:cNvSpPr>
            <a:spLocks noGrp="1"/>
          </p:cNvSpPr>
          <p:nvPr>
            <p:ph idx="4294967295"/>
          </p:nvPr>
        </p:nvSpPr>
        <p:spPr>
          <a:xfrm>
            <a:off x="454343" y="1124680"/>
            <a:ext cx="8928100" cy="4832350"/>
          </a:xfrm>
        </p:spPr>
        <p:txBody>
          <a:bodyPr>
            <a:normAutofit/>
          </a:bodyPr>
          <a:lstStyle/>
          <a:p>
            <a:pPr>
              <a:lnSpc>
                <a:spcPct val="100000"/>
              </a:lnSpc>
            </a:pPr>
            <a:r>
              <a:rPr lang="en-US" sz="1400" dirty="0"/>
              <a:t>The </a:t>
            </a:r>
            <a:r>
              <a:rPr lang="en-US" sz="1400" dirty="0" err="1"/>
              <a:t>iConnect</a:t>
            </a:r>
            <a:r>
              <a:rPr lang="en-US" sz="1400" dirty="0"/>
              <a:t> site is a portal with links to all the FS applications</a:t>
            </a:r>
          </a:p>
          <a:p>
            <a:pPr lvl="1">
              <a:lnSpc>
                <a:spcPct val="100000"/>
              </a:lnSpc>
            </a:pPr>
            <a:r>
              <a:rPr lang="en-US" sz="1400" dirty="0"/>
              <a:t>Use the tabs on the left to view different categories</a:t>
            </a:r>
          </a:p>
          <a:p>
            <a:pPr>
              <a:lnSpc>
                <a:spcPct val="100000"/>
              </a:lnSpc>
            </a:pPr>
            <a:r>
              <a:rPr lang="en-US" sz="1400" dirty="0" err="1"/>
              <a:t>iConnect</a:t>
            </a:r>
            <a:r>
              <a:rPr lang="en-US" sz="1400" dirty="0"/>
              <a:t> URL: </a:t>
            </a:r>
            <a:r>
              <a:rPr lang="en-US" sz="1400" dirty="0">
                <a:hlinkClick r:id="rId3"/>
              </a:rPr>
              <a:t>https://iconnect.fs.capgemini.com</a:t>
            </a:r>
            <a:r>
              <a:rPr lang="en-US" sz="1400" dirty="0"/>
              <a:t> </a:t>
            </a:r>
          </a:p>
        </p:txBody>
      </p:sp>
      <p:pic>
        <p:nvPicPr>
          <p:cNvPr id="4" name="Picture 3">
            <a:extLst>
              <a:ext uri="{FF2B5EF4-FFF2-40B4-BE49-F238E27FC236}">
                <a16:creationId xmlns:a16="http://schemas.microsoft.com/office/drawing/2014/main" id="{BAFFC4BF-58E1-4ED6-9077-80FD75DDF220}"/>
              </a:ext>
            </a:extLst>
          </p:cNvPr>
          <p:cNvPicPr>
            <a:picLocks noChangeAspect="1"/>
          </p:cNvPicPr>
          <p:nvPr/>
        </p:nvPicPr>
        <p:blipFill>
          <a:blip r:embed="rId4"/>
          <a:stretch>
            <a:fillRect/>
          </a:stretch>
        </p:blipFill>
        <p:spPr>
          <a:xfrm>
            <a:off x="716121" y="1988800"/>
            <a:ext cx="8404543" cy="4248963"/>
          </a:xfrm>
          <a:prstGeom prst="rect">
            <a:avLst/>
          </a:prstGeom>
        </p:spPr>
      </p:pic>
    </p:spTree>
    <p:extLst>
      <p:ext uri="{BB962C8B-B14F-4D97-AF65-F5344CB8AC3E}">
        <p14:creationId xmlns:p14="http://schemas.microsoft.com/office/powerpoint/2010/main" val="381422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6725" y="212725"/>
            <a:ext cx="9439275" cy="549275"/>
          </a:xfrm>
        </p:spPr>
        <p:txBody>
          <a:bodyPr/>
          <a:lstStyle/>
          <a:p>
            <a:r>
              <a:rPr lang="en-US" sz="2000" b="1" dirty="0"/>
              <a:t>Talent</a:t>
            </a:r>
          </a:p>
        </p:txBody>
      </p:sp>
      <p:sp>
        <p:nvSpPr>
          <p:cNvPr id="11" name="Content Placeholder 9"/>
          <p:cNvSpPr>
            <a:spLocks noGrp="1"/>
          </p:cNvSpPr>
          <p:nvPr>
            <p:ph idx="4294967295"/>
          </p:nvPr>
        </p:nvSpPr>
        <p:spPr>
          <a:xfrm>
            <a:off x="463138" y="1012825"/>
            <a:ext cx="8928100" cy="4832350"/>
          </a:xfrm>
        </p:spPr>
        <p:txBody>
          <a:bodyPr>
            <a:normAutofit/>
          </a:bodyPr>
          <a:lstStyle/>
          <a:p>
            <a:pPr>
              <a:lnSpc>
                <a:spcPct val="100000"/>
              </a:lnSpc>
            </a:pPr>
            <a:r>
              <a:rPr lang="en-US" sz="1400" dirty="0"/>
              <a:t>Talent main URL: </a:t>
            </a:r>
            <a:r>
              <a:rPr lang="en-US" sz="1400" dirty="0">
                <a:hlinkClick r:id="rId2"/>
              </a:rPr>
              <a:t>http://talent.capgemini.com</a:t>
            </a:r>
            <a:endParaRPr lang="en-US" sz="1400" dirty="0"/>
          </a:p>
          <a:p>
            <a:pPr>
              <a:lnSpc>
                <a:spcPct val="100000"/>
              </a:lnSpc>
            </a:pPr>
            <a:r>
              <a:rPr lang="en-US" sz="1400" dirty="0"/>
              <a:t>Financial Services URL: </a:t>
            </a:r>
            <a:r>
              <a:rPr lang="en-US" sz="1400" u="sng" dirty="0">
                <a:solidFill>
                  <a:schemeClr val="accent6">
                    <a:lumMod val="75000"/>
                  </a:schemeClr>
                </a:solidFill>
                <a:hlinkClick r:id="rId3"/>
              </a:rPr>
              <a:t>http://talent.capgemini.com/global/pages/hubs/strategic_business_units/financial_services/</a:t>
            </a:r>
            <a:endParaRPr lang="en-US" sz="1400" u="sng" dirty="0">
              <a:solidFill>
                <a:schemeClr val="accent6">
                  <a:lumMod val="75000"/>
                </a:schemeClr>
              </a:solidFill>
            </a:endParaRPr>
          </a:p>
          <a:p>
            <a:pPr>
              <a:lnSpc>
                <a:spcPct val="100000"/>
              </a:lnSpc>
            </a:pPr>
            <a:endParaRPr lang="en-US" sz="1400" dirty="0"/>
          </a:p>
        </p:txBody>
      </p:sp>
      <p:pic>
        <p:nvPicPr>
          <p:cNvPr id="3" name="Picture 2">
            <a:extLst>
              <a:ext uri="{FF2B5EF4-FFF2-40B4-BE49-F238E27FC236}">
                <a16:creationId xmlns:a16="http://schemas.microsoft.com/office/drawing/2014/main" id="{2AC379CE-2F24-4DFD-88C5-455FF4E0CC26}"/>
              </a:ext>
            </a:extLst>
          </p:cNvPr>
          <p:cNvPicPr>
            <a:picLocks noChangeAspect="1"/>
          </p:cNvPicPr>
          <p:nvPr/>
        </p:nvPicPr>
        <p:blipFill>
          <a:blip r:embed="rId4"/>
          <a:stretch>
            <a:fillRect/>
          </a:stretch>
        </p:blipFill>
        <p:spPr>
          <a:xfrm>
            <a:off x="848430" y="1914536"/>
            <a:ext cx="7977420" cy="4197444"/>
          </a:xfrm>
          <a:prstGeom prst="rect">
            <a:avLst/>
          </a:prstGeom>
        </p:spPr>
      </p:pic>
    </p:spTree>
    <p:extLst>
      <p:ext uri="{BB962C8B-B14F-4D97-AF65-F5344CB8AC3E}">
        <p14:creationId xmlns:p14="http://schemas.microsoft.com/office/powerpoint/2010/main" val="145497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br>
              <a:rPr lang="en-US" sz="2000" b="1" dirty="0"/>
            </a:br>
            <a:r>
              <a:rPr lang="en-US" sz="2000" b="1" dirty="0"/>
              <a:t>FS SBU IT Policies</a:t>
            </a:r>
          </a:p>
        </p:txBody>
      </p:sp>
      <p:sp>
        <p:nvSpPr>
          <p:cNvPr id="10" name="Content Placeholder 9"/>
          <p:cNvSpPr>
            <a:spLocks noGrp="1"/>
          </p:cNvSpPr>
          <p:nvPr>
            <p:ph type="body" sz="quarter" idx="32"/>
          </p:nvPr>
        </p:nvSpPr>
        <p:spPr>
          <a:xfrm>
            <a:off x="1603410" y="1297409"/>
            <a:ext cx="3041975" cy="2563651"/>
          </a:xfrm>
        </p:spPr>
        <p:txBody>
          <a:bodyPr>
            <a:normAutofit/>
          </a:bodyPr>
          <a:lstStyle/>
          <a:p>
            <a:pPr>
              <a:lnSpc>
                <a:spcPct val="100000"/>
              </a:lnSpc>
              <a:spcBef>
                <a:spcPts val="0"/>
              </a:spcBef>
            </a:pPr>
            <a:r>
              <a:rPr lang="en-US" sz="1500" b="1" dirty="0"/>
              <a:t>Information Security Policy</a:t>
            </a:r>
          </a:p>
          <a:p>
            <a:pPr lvl="1">
              <a:lnSpc>
                <a:spcPct val="100000"/>
              </a:lnSpc>
              <a:spcBef>
                <a:spcPts val="0"/>
              </a:spcBef>
            </a:pPr>
            <a:r>
              <a:rPr lang="en-US" sz="1200" dirty="0"/>
              <a:t>To promote a dependable and secure network environment for all FS SBU employees.</a:t>
            </a:r>
          </a:p>
          <a:p>
            <a:pPr lvl="1">
              <a:lnSpc>
                <a:spcPct val="100000"/>
              </a:lnSpc>
              <a:spcBef>
                <a:spcPts val="0"/>
              </a:spcBef>
            </a:pPr>
            <a:r>
              <a:rPr lang="en-US" sz="1200" dirty="0"/>
              <a:t>To encourage your responsible use of the technology resources which are made available to you.</a:t>
            </a:r>
          </a:p>
          <a:p>
            <a:pPr lvl="1">
              <a:lnSpc>
                <a:spcPct val="100000"/>
              </a:lnSpc>
              <a:spcBef>
                <a:spcPts val="0"/>
              </a:spcBef>
            </a:pPr>
            <a:r>
              <a:rPr lang="en-US" sz="1200" dirty="0"/>
              <a:t>To ensure the integrity, availability, and confidentiality of all information within FS SBU control.</a:t>
            </a:r>
          </a:p>
          <a:p>
            <a:pPr lvl="1">
              <a:lnSpc>
                <a:spcPct val="100000"/>
              </a:lnSpc>
            </a:pPr>
            <a:r>
              <a:rPr lang="en-US" sz="1200" dirty="0"/>
              <a:t>Information Security Awareness and Orientation ecourse– </a:t>
            </a:r>
            <a:r>
              <a:rPr lang="en-US" sz="1200" b="1" dirty="0"/>
              <a:t>Mandatory</a:t>
            </a:r>
          </a:p>
          <a:p>
            <a:pPr lvl="1">
              <a:lnSpc>
                <a:spcPct val="100000"/>
              </a:lnSpc>
              <a:spcBef>
                <a:spcPts val="0"/>
              </a:spcBef>
            </a:pPr>
            <a:endParaRPr lang="en-US" sz="1200" dirty="0"/>
          </a:p>
          <a:p>
            <a:pPr>
              <a:lnSpc>
                <a:spcPct val="100000"/>
              </a:lnSpc>
              <a:spcBef>
                <a:spcPts val="0"/>
              </a:spcBef>
            </a:pPr>
            <a:endParaRPr lang="en-US" sz="900" b="1" dirty="0"/>
          </a:p>
          <a:p>
            <a:pPr>
              <a:lnSpc>
                <a:spcPct val="100000"/>
              </a:lnSpc>
              <a:spcBef>
                <a:spcPts val="0"/>
              </a:spcBef>
              <a:buNone/>
            </a:pPr>
            <a:endParaRPr lang="en-US" sz="900" b="1" dirty="0"/>
          </a:p>
          <a:p>
            <a:pPr lvl="2">
              <a:lnSpc>
                <a:spcPct val="100000"/>
              </a:lnSpc>
              <a:spcBef>
                <a:spcPts val="0"/>
              </a:spcBef>
            </a:pPr>
            <a:endParaRPr lang="en-US" sz="900" dirty="0"/>
          </a:p>
          <a:p>
            <a:pPr lvl="1">
              <a:lnSpc>
                <a:spcPct val="100000"/>
              </a:lnSpc>
              <a:spcBef>
                <a:spcPts val="0"/>
              </a:spcBef>
              <a:buNone/>
            </a:pPr>
            <a:endParaRPr lang="en-US" sz="900" dirty="0"/>
          </a:p>
        </p:txBody>
      </p:sp>
      <p:sp>
        <p:nvSpPr>
          <p:cNvPr id="11" name="Text Placeholder 10">
            <a:extLst>
              <a:ext uri="{FF2B5EF4-FFF2-40B4-BE49-F238E27FC236}">
                <a16:creationId xmlns:a16="http://schemas.microsoft.com/office/drawing/2014/main" id="{245DE0EF-0A56-45BE-96D6-9BBA5511393F}"/>
              </a:ext>
            </a:extLst>
          </p:cNvPr>
          <p:cNvSpPr>
            <a:spLocks noGrp="1"/>
          </p:cNvSpPr>
          <p:nvPr>
            <p:ph type="body" sz="quarter" idx="33"/>
          </p:nvPr>
        </p:nvSpPr>
        <p:spPr>
          <a:xfrm>
            <a:off x="6342295" y="1297409"/>
            <a:ext cx="3246849" cy="1671637"/>
          </a:xfrm>
        </p:spPr>
        <p:txBody>
          <a:bodyPr/>
          <a:lstStyle/>
          <a:p>
            <a:pPr>
              <a:lnSpc>
                <a:spcPct val="100000"/>
              </a:lnSpc>
            </a:pPr>
            <a:r>
              <a:rPr lang="en-US" sz="1200" b="1" dirty="0"/>
              <a:t>Workstation Data storage Policy </a:t>
            </a:r>
          </a:p>
          <a:p>
            <a:pPr lvl="1">
              <a:lnSpc>
                <a:spcPct val="100000"/>
              </a:lnSpc>
            </a:pPr>
            <a:r>
              <a:rPr lang="en-US" sz="1200" dirty="0"/>
              <a:t>Employees should store ALL FS SBU-related data in “OneDrive” or the appropriate “Project” or “Dept” folders. No personal data such as images, audio/video files, personal email, or any other non-FS SBU related data shall be stored on FS SBU systems.</a:t>
            </a:r>
          </a:p>
          <a:p>
            <a:pPr lvl="1">
              <a:lnSpc>
                <a:spcPct val="100000"/>
              </a:lnSpc>
            </a:pPr>
            <a:r>
              <a:rPr lang="en-US" sz="1200" dirty="0"/>
              <a:t>Do not copy Capgemini data to unencrypted drives such as USB sticks, external hard drives, DropBox, Google Drive, etc.</a:t>
            </a:r>
          </a:p>
          <a:p>
            <a:endParaRPr lang="en-US" dirty="0"/>
          </a:p>
        </p:txBody>
      </p:sp>
      <p:sp>
        <p:nvSpPr>
          <p:cNvPr id="12" name="Text Placeholder 11">
            <a:extLst>
              <a:ext uri="{FF2B5EF4-FFF2-40B4-BE49-F238E27FC236}">
                <a16:creationId xmlns:a16="http://schemas.microsoft.com/office/drawing/2014/main" id="{A444B6CF-DD98-4CAF-AAA9-633D32AC93A4}"/>
              </a:ext>
            </a:extLst>
          </p:cNvPr>
          <p:cNvSpPr>
            <a:spLocks noGrp="1"/>
          </p:cNvSpPr>
          <p:nvPr>
            <p:ph type="body" sz="quarter" idx="34"/>
          </p:nvPr>
        </p:nvSpPr>
        <p:spPr>
          <a:xfrm>
            <a:off x="1603409" y="4365130"/>
            <a:ext cx="3041976" cy="1671637"/>
          </a:xfrm>
        </p:spPr>
        <p:txBody>
          <a:bodyPr/>
          <a:lstStyle/>
          <a:p>
            <a:pPr>
              <a:lnSpc>
                <a:spcPct val="100000"/>
              </a:lnSpc>
            </a:pPr>
            <a:r>
              <a:rPr lang="en-US" sz="1200" b="1" dirty="0"/>
              <a:t>Password Policy</a:t>
            </a:r>
          </a:p>
          <a:p>
            <a:pPr lvl="1">
              <a:lnSpc>
                <a:spcPct val="100000"/>
              </a:lnSpc>
            </a:pPr>
            <a:r>
              <a:rPr lang="en-US" sz="1200" dirty="0"/>
              <a:t>You must change your password every 90 days. login to the corporate network, VPN, email, webmail. Do not share this ID and password with anyone.</a:t>
            </a:r>
            <a:endParaRPr lang="en-US" dirty="0"/>
          </a:p>
        </p:txBody>
      </p:sp>
      <p:sp>
        <p:nvSpPr>
          <p:cNvPr id="13" name="Text Placeholder 12">
            <a:extLst>
              <a:ext uri="{FF2B5EF4-FFF2-40B4-BE49-F238E27FC236}">
                <a16:creationId xmlns:a16="http://schemas.microsoft.com/office/drawing/2014/main" id="{A37F0046-EAA1-48E5-B213-316D1049BD4D}"/>
              </a:ext>
            </a:extLst>
          </p:cNvPr>
          <p:cNvSpPr>
            <a:spLocks noGrp="1"/>
          </p:cNvSpPr>
          <p:nvPr>
            <p:ph type="body" sz="quarter" idx="35"/>
          </p:nvPr>
        </p:nvSpPr>
        <p:spPr>
          <a:xfrm>
            <a:off x="6342295" y="4365130"/>
            <a:ext cx="3041976" cy="1671637"/>
          </a:xfrm>
        </p:spPr>
        <p:txBody>
          <a:bodyPr/>
          <a:lstStyle/>
          <a:p>
            <a:pPr>
              <a:lnSpc>
                <a:spcPct val="100000"/>
              </a:lnSpc>
            </a:pPr>
            <a:r>
              <a:rPr lang="en-US" sz="1200" b="1" dirty="0"/>
              <a:t>Internet Access Policy</a:t>
            </a:r>
          </a:p>
          <a:p>
            <a:pPr lvl="1">
              <a:lnSpc>
                <a:spcPct val="100000"/>
              </a:lnSpc>
            </a:pPr>
            <a:r>
              <a:rPr lang="en-US" sz="1200" dirty="0"/>
              <a:t>FS SBU employees are not permitted to use internet mails, messengers, download software from the internet unless authorized by FS SBU IT.</a:t>
            </a:r>
          </a:p>
          <a:p>
            <a:pPr lvl="1">
              <a:lnSpc>
                <a:spcPct val="100000"/>
              </a:lnSpc>
            </a:pPr>
            <a:endParaRPr lang="en-US" sz="1200" dirty="0"/>
          </a:p>
          <a:p>
            <a:endParaRPr lang="en-US" dirty="0"/>
          </a:p>
        </p:txBody>
      </p:sp>
      <p:sp>
        <p:nvSpPr>
          <p:cNvPr id="51" name="Rounded Rectangle 160">
            <a:extLst>
              <a:ext uri="{FF2B5EF4-FFF2-40B4-BE49-F238E27FC236}">
                <a16:creationId xmlns:a16="http://schemas.microsoft.com/office/drawing/2014/main" id="{15B96C5B-CE88-48C8-AA15-CFB445322379}"/>
              </a:ext>
            </a:extLst>
          </p:cNvPr>
          <p:cNvSpPr/>
          <p:nvPr/>
        </p:nvSpPr>
        <p:spPr bwMode="auto">
          <a:xfrm>
            <a:off x="5260617" y="1296754"/>
            <a:ext cx="813068" cy="901962"/>
          </a:xfrm>
          <a:prstGeom prst="roundRect">
            <a:avLst>
              <a:gd name="adj" fmla="val 9490"/>
            </a:avLst>
          </a:prstGeom>
          <a:solidFill>
            <a:schemeClr val="bg1">
              <a:lumMod val="95000"/>
            </a:schemeClr>
          </a:solidFill>
          <a:ln w="635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lnSpc>
                <a:spcPct val="85000"/>
              </a:lnSpc>
            </a:pPr>
            <a:endParaRPr lang="en-GB" sz="1600" b="1" dirty="0">
              <a:solidFill>
                <a:srgbClr val="909090">
                  <a:lumMod val="50000"/>
                </a:srgbClr>
              </a:solidFill>
              <a:latin typeface="Arial"/>
            </a:endParaRPr>
          </a:p>
        </p:txBody>
      </p:sp>
      <p:sp>
        <p:nvSpPr>
          <p:cNvPr id="52" name="Freeform 36">
            <a:extLst>
              <a:ext uri="{FF2B5EF4-FFF2-40B4-BE49-F238E27FC236}">
                <a16:creationId xmlns:a16="http://schemas.microsoft.com/office/drawing/2014/main" id="{DEBB4CDB-9537-4EC1-989C-23D3B423A817}"/>
              </a:ext>
            </a:extLst>
          </p:cNvPr>
          <p:cNvSpPr>
            <a:spLocks noEditPoints="1"/>
          </p:cNvSpPr>
          <p:nvPr/>
        </p:nvSpPr>
        <p:spPr bwMode="auto">
          <a:xfrm>
            <a:off x="5374444" y="1510192"/>
            <a:ext cx="585413" cy="475085"/>
          </a:xfrm>
          <a:custGeom>
            <a:avLst/>
            <a:gdLst>
              <a:gd name="T0" fmla="*/ 126 w 207"/>
              <a:gd name="T1" fmla="*/ 43 h 151"/>
              <a:gd name="T2" fmla="*/ 80 w 207"/>
              <a:gd name="T3" fmla="*/ 23 h 151"/>
              <a:gd name="T4" fmla="*/ 103 w 207"/>
              <a:gd name="T5" fmla="*/ 102 h 151"/>
              <a:gd name="T6" fmla="*/ 103 w 207"/>
              <a:gd name="T7" fmla="*/ 6 h 151"/>
              <a:gd name="T8" fmla="*/ 121 w 207"/>
              <a:gd name="T9" fmla="*/ 39 h 151"/>
              <a:gd name="T10" fmla="*/ 86 w 207"/>
              <a:gd name="T11" fmla="*/ 23 h 151"/>
              <a:gd name="T12" fmla="*/ 123 w 207"/>
              <a:gd name="T13" fmla="*/ 48 h 151"/>
              <a:gd name="T14" fmla="*/ 103 w 207"/>
              <a:gd name="T15" fmla="*/ 96 h 151"/>
              <a:gd name="T16" fmla="*/ 83 w 207"/>
              <a:gd name="T17" fmla="*/ 48 h 151"/>
              <a:gd name="T18" fmla="*/ 88 w 207"/>
              <a:gd name="T19" fmla="*/ 80 h 151"/>
              <a:gd name="T20" fmla="*/ 100 w 207"/>
              <a:gd name="T21" fmla="*/ 87 h 151"/>
              <a:gd name="T22" fmla="*/ 106 w 207"/>
              <a:gd name="T23" fmla="*/ 82 h 151"/>
              <a:gd name="T24" fmla="*/ 119 w 207"/>
              <a:gd name="T25" fmla="*/ 80 h 151"/>
              <a:gd name="T26" fmla="*/ 117 w 207"/>
              <a:gd name="T27" fmla="*/ 72 h 151"/>
              <a:gd name="T28" fmla="*/ 121 w 207"/>
              <a:gd name="T29" fmla="*/ 61 h 151"/>
              <a:gd name="T30" fmla="*/ 114 w 207"/>
              <a:gd name="T31" fmla="*/ 59 h 151"/>
              <a:gd name="T32" fmla="*/ 103 w 207"/>
              <a:gd name="T33" fmla="*/ 46 h 151"/>
              <a:gd name="T34" fmla="*/ 93 w 207"/>
              <a:gd name="T35" fmla="*/ 59 h 151"/>
              <a:gd name="T36" fmla="*/ 86 w 207"/>
              <a:gd name="T37" fmla="*/ 61 h 151"/>
              <a:gd name="T38" fmla="*/ 90 w 207"/>
              <a:gd name="T39" fmla="*/ 72 h 151"/>
              <a:gd name="T40" fmla="*/ 103 w 207"/>
              <a:gd name="T41" fmla="*/ 59 h 151"/>
              <a:gd name="T42" fmla="*/ 95 w 207"/>
              <a:gd name="T43" fmla="*/ 68 h 151"/>
              <a:gd name="T44" fmla="*/ 185 w 207"/>
              <a:gd name="T45" fmla="*/ 117 h 151"/>
              <a:gd name="T46" fmla="*/ 173 w 207"/>
              <a:gd name="T47" fmla="*/ 21 h 151"/>
              <a:gd name="T48" fmla="*/ 141 w 207"/>
              <a:gd name="T49" fmla="*/ 27 h 151"/>
              <a:gd name="T50" fmla="*/ 180 w 207"/>
              <a:gd name="T51" fmla="*/ 32 h 151"/>
              <a:gd name="T52" fmla="*/ 27 w 207"/>
              <a:gd name="T53" fmla="*/ 32 h 151"/>
              <a:gd name="T54" fmla="*/ 66 w 207"/>
              <a:gd name="T55" fmla="*/ 27 h 151"/>
              <a:gd name="T56" fmla="*/ 33 w 207"/>
              <a:gd name="T57" fmla="*/ 21 h 151"/>
              <a:gd name="T58" fmla="*/ 21 w 207"/>
              <a:gd name="T59" fmla="*/ 117 h 151"/>
              <a:gd name="T60" fmla="*/ 0 w 207"/>
              <a:gd name="T61" fmla="*/ 135 h 151"/>
              <a:gd name="T62" fmla="*/ 207 w 207"/>
              <a:gd name="T63" fmla="*/ 135 h 151"/>
              <a:gd name="T64" fmla="*/ 201 w 207"/>
              <a:gd name="T65" fmla="*/ 135 h 151"/>
              <a:gd name="T66" fmla="*/ 5 w 207"/>
              <a:gd name="T67" fmla="*/ 135 h 151"/>
              <a:gd name="T68" fmla="*/ 182 w 207"/>
              <a:gd name="T69" fmla="*/ 122 h 151"/>
              <a:gd name="T70" fmla="*/ 123 w 207"/>
              <a:gd name="T71" fmla="*/ 129 h 151"/>
              <a:gd name="T72" fmla="*/ 84 w 207"/>
              <a:gd name="T73" fmla="*/ 132 h 151"/>
              <a:gd name="T74" fmla="*/ 82 w 207"/>
              <a:gd name="T75" fmla="*/ 128 h 151"/>
              <a:gd name="T76" fmla="*/ 10 w 207"/>
              <a:gd name="T77" fmla="*/ 134 h 151"/>
              <a:gd name="T78" fmla="*/ 122 w 207"/>
              <a:gd name="T79" fmla="*/ 138 h 151"/>
              <a:gd name="T80" fmla="*/ 201 w 207"/>
              <a:gd name="T81" fmla="*/ 135 h 151"/>
              <a:gd name="T82" fmla="*/ 193 w 207"/>
              <a:gd name="T83" fmla="*/ 139 h 151"/>
              <a:gd name="T84" fmla="*/ 181 w 207"/>
              <a:gd name="T85" fmla="*/ 1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7" h="151">
                <a:moveTo>
                  <a:pt x="103" y="102"/>
                </a:moveTo>
                <a:cubicBezTo>
                  <a:pt x="122" y="102"/>
                  <a:pt x="137" y="87"/>
                  <a:pt x="137" y="68"/>
                </a:cubicBezTo>
                <a:cubicBezTo>
                  <a:pt x="137" y="58"/>
                  <a:pt x="133" y="49"/>
                  <a:pt x="126" y="43"/>
                </a:cubicBezTo>
                <a:cubicBezTo>
                  <a:pt x="126" y="23"/>
                  <a:pt x="126" y="23"/>
                  <a:pt x="126" y="23"/>
                </a:cubicBezTo>
                <a:cubicBezTo>
                  <a:pt x="126" y="10"/>
                  <a:pt x="116" y="0"/>
                  <a:pt x="103" y="0"/>
                </a:cubicBezTo>
                <a:cubicBezTo>
                  <a:pt x="91" y="0"/>
                  <a:pt x="80" y="10"/>
                  <a:pt x="80" y="23"/>
                </a:cubicBezTo>
                <a:cubicBezTo>
                  <a:pt x="80" y="43"/>
                  <a:pt x="80" y="43"/>
                  <a:pt x="80" y="43"/>
                </a:cubicBezTo>
                <a:cubicBezTo>
                  <a:pt x="74" y="49"/>
                  <a:pt x="69" y="58"/>
                  <a:pt x="69" y="68"/>
                </a:cubicBezTo>
                <a:cubicBezTo>
                  <a:pt x="69" y="87"/>
                  <a:pt x="85" y="102"/>
                  <a:pt x="103" y="102"/>
                </a:cubicBezTo>
                <a:moveTo>
                  <a:pt x="86" y="23"/>
                </a:moveTo>
                <a:cubicBezTo>
                  <a:pt x="86" y="18"/>
                  <a:pt x="88" y="14"/>
                  <a:pt x="91" y="11"/>
                </a:cubicBezTo>
                <a:cubicBezTo>
                  <a:pt x="94" y="8"/>
                  <a:pt x="98" y="6"/>
                  <a:pt x="103" y="6"/>
                </a:cubicBezTo>
                <a:cubicBezTo>
                  <a:pt x="108" y="6"/>
                  <a:pt x="112" y="8"/>
                  <a:pt x="115" y="11"/>
                </a:cubicBezTo>
                <a:cubicBezTo>
                  <a:pt x="119" y="14"/>
                  <a:pt x="121" y="18"/>
                  <a:pt x="121" y="23"/>
                </a:cubicBezTo>
                <a:cubicBezTo>
                  <a:pt x="121" y="39"/>
                  <a:pt x="121" y="39"/>
                  <a:pt x="121" y="39"/>
                </a:cubicBezTo>
                <a:cubicBezTo>
                  <a:pt x="115" y="36"/>
                  <a:pt x="110" y="34"/>
                  <a:pt x="103" y="34"/>
                </a:cubicBezTo>
                <a:cubicBezTo>
                  <a:pt x="97" y="34"/>
                  <a:pt x="91" y="36"/>
                  <a:pt x="86" y="39"/>
                </a:cubicBezTo>
                <a:lnTo>
                  <a:pt x="86" y="23"/>
                </a:lnTo>
                <a:close/>
                <a:moveTo>
                  <a:pt x="83" y="48"/>
                </a:moveTo>
                <a:cubicBezTo>
                  <a:pt x="88" y="43"/>
                  <a:pt x="95" y="40"/>
                  <a:pt x="103" y="40"/>
                </a:cubicBezTo>
                <a:cubicBezTo>
                  <a:pt x="111" y="40"/>
                  <a:pt x="118" y="43"/>
                  <a:pt x="123" y="48"/>
                </a:cubicBezTo>
                <a:cubicBezTo>
                  <a:pt x="128" y="53"/>
                  <a:pt x="132" y="60"/>
                  <a:pt x="132" y="68"/>
                </a:cubicBezTo>
                <a:cubicBezTo>
                  <a:pt x="132" y="76"/>
                  <a:pt x="128" y="83"/>
                  <a:pt x="123" y="88"/>
                </a:cubicBezTo>
                <a:cubicBezTo>
                  <a:pt x="118" y="93"/>
                  <a:pt x="111" y="96"/>
                  <a:pt x="103" y="96"/>
                </a:cubicBezTo>
                <a:cubicBezTo>
                  <a:pt x="95" y="96"/>
                  <a:pt x="88" y="93"/>
                  <a:pt x="83" y="88"/>
                </a:cubicBezTo>
                <a:cubicBezTo>
                  <a:pt x="78" y="83"/>
                  <a:pt x="75" y="76"/>
                  <a:pt x="75" y="68"/>
                </a:cubicBezTo>
                <a:cubicBezTo>
                  <a:pt x="75" y="60"/>
                  <a:pt x="78" y="53"/>
                  <a:pt x="83" y="48"/>
                </a:cubicBezTo>
                <a:moveTo>
                  <a:pt x="85" y="79"/>
                </a:moveTo>
                <a:cubicBezTo>
                  <a:pt x="85" y="79"/>
                  <a:pt x="86" y="80"/>
                  <a:pt x="87" y="80"/>
                </a:cubicBezTo>
                <a:cubicBezTo>
                  <a:pt x="88" y="80"/>
                  <a:pt x="88" y="80"/>
                  <a:pt x="88" y="80"/>
                </a:cubicBezTo>
                <a:cubicBezTo>
                  <a:pt x="93" y="77"/>
                  <a:pt x="93" y="77"/>
                  <a:pt x="93" y="77"/>
                </a:cubicBezTo>
                <a:cubicBezTo>
                  <a:pt x="95" y="80"/>
                  <a:pt x="97" y="81"/>
                  <a:pt x="100" y="82"/>
                </a:cubicBezTo>
                <a:cubicBezTo>
                  <a:pt x="100" y="87"/>
                  <a:pt x="100" y="87"/>
                  <a:pt x="100" y="87"/>
                </a:cubicBezTo>
                <a:cubicBezTo>
                  <a:pt x="100" y="88"/>
                  <a:pt x="102" y="89"/>
                  <a:pt x="103" y="89"/>
                </a:cubicBezTo>
                <a:cubicBezTo>
                  <a:pt x="105" y="89"/>
                  <a:pt x="106" y="88"/>
                  <a:pt x="106" y="87"/>
                </a:cubicBezTo>
                <a:cubicBezTo>
                  <a:pt x="106" y="82"/>
                  <a:pt x="106" y="82"/>
                  <a:pt x="106" y="82"/>
                </a:cubicBezTo>
                <a:cubicBezTo>
                  <a:pt x="109" y="81"/>
                  <a:pt x="112" y="80"/>
                  <a:pt x="114" y="77"/>
                </a:cubicBezTo>
                <a:cubicBezTo>
                  <a:pt x="118" y="80"/>
                  <a:pt x="118" y="80"/>
                  <a:pt x="118" y="80"/>
                </a:cubicBezTo>
                <a:cubicBezTo>
                  <a:pt x="118" y="80"/>
                  <a:pt x="119" y="80"/>
                  <a:pt x="119" y="80"/>
                </a:cubicBezTo>
                <a:cubicBezTo>
                  <a:pt x="120" y="80"/>
                  <a:pt x="121" y="79"/>
                  <a:pt x="122" y="79"/>
                </a:cubicBezTo>
                <a:cubicBezTo>
                  <a:pt x="123" y="77"/>
                  <a:pt x="122" y="76"/>
                  <a:pt x="121" y="75"/>
                </a:cubicBezTo>
                <a:cubicBezTo>
                  <a:pt x="117" y="72"/>
                  <a:pt x="117" y="72"/>
                  <a:pt x="117" y="72"/>
                </a:cubicBezTo>
                <a:cubicBezTo>
                  <a:pt x="117" y="71"/>
                  <a:pt x="117" y="69"/>
                  <a:pt x="117" y="68"/>
                </a:cubicBezTo>
                <a:cubicBezTo>
                  <a:pt x="117" y="66"/>
                  <a:pt x="117" y="65"/>
                  <a:pt x="117" y="63"/>
                </a:cubicBezTo>
                <a:cubicBezTo>
                  <a:pt x="121" y="61"/>
                  <a:pt x="121" y="61"/>
                  <a:pt x="121" y="61"/>
                </a:cubicBezTo>
                <a:cubicBezTo>
                  <a:pt x="122" y="60"/>
                  <a:pt x="123" y="59"/>
                  <a:pt x="122" y="57"/>
                </a:cubicBezTo>
                <a:cubicBezTo>
                  <a:pt x="121" y="56"/>
                  <a:pt x="119" y="55"/>
                  <a:pt x="118" y="56"/>
                </a:cubicBezTo>
                <a:cubicBezTo>
                  <a:pt x="114" y="59"/>
                  <a:pt x="114" y="59"/>
                  <a:pt x="114" y="59"/>
                </a:cubicBezTo>
                <a:cubicBezTo>
                  <a:pt x="112" y="56"/>
                  <a:pt x="109" y="55"/>
                  <a:pt x="106" y="54"/>
                </a:cubicBezTo>
                <a:cubicBezTo>
                  <a:pt x="106" y="49"/>
                  <a:pt x="106" y="49"/>
                  <a:pt x="106" y="49"/>
                </a:cubicBezTo>
                <a:cubicBezTo>
                  <a:pt x="106" y="48"/>
                  <a:pt x="105" y="46"/>
                  <a:pt x="103" y="46"/>
                </a:cubicBezTo>
                <a:cubicBezTo>
                  <a:pt x="102" y="46"/>
                  <a:pt x="100" y="48"/>
                  <a:pt x="100" y="49"/>
                </a:cubicBezTo>
                <a:cubicBezTo>
                  <a:pt x="100" y="54"/>
                  <a:pt x="100" y="54"/>
                  <a:pt x="100" y="54"/>
                </a:cubicBezTo>
                <a:cubicBezTo>
                  <a:pt x="97" y="55"/>
                  <a:pt x="95" y="56"/>
                  <a:pt x="93" y="59"/>
                </a:cubicBezTo>
                <a:cubicBezTo>
                  <a:pt x="88" y="56"/>
                  <a:pt x="88" y="56"/>
                  <a:pt x="88" y="56"/>
                </a:cubicBezTo>
                <a:cubicBezTo>
                  <a:pt x="87" y="55"/>
                  <a:pt x="85" y="56"/>
                  <a:pt x="85" y="57"/>
                </a:cubicBezTo>
                <a:cubicBezTo>
                  <a:pt x="84" y="59"/>
                  <a:pt x="84" y="60"/>
                  <a:pt x="86" y="61"/>
                </a:cubicBezTo>
                <a:cubicBezTo>
                  <a:pt x="90" y="63"/>
                  <a:pt x="90" y="63"/>
                  <a:pt x="90" y="63"/>
                </a:cubicBezTo>
                <a:cubicBezTo>
                  <a:pt x="89" y="65"/>
                  <a:pt x="89" y="66"/>
                  <a:pt x="89" y="68"/>
                </a:cubicBezTo>
                <a:cubicBezTo>
                  <a:pt x="89" y="69"/>
                  <a:pt x="89" y="71"/>
                  <a:pt x="90" y="72"/>
                </a:cubicBezTo>
                <a:cubicBezTo>
                  <a:pt x="86" y="75"/>
                  <a:pt x="86" y="75"/>
                  <a:pt x="86" y="75"/>
                </a:cubicBezTo>
                <a:cubicBezTo>
                  <a:pt x="84" y="76"/>
                  <a:pt x="84" y="77"/>
                  <a:pt x="85" y="79"/>
                </a:cubicBezTo>
                <a:moveTo>
                  <a:pt x="103" y="59"/>
                </a:moveTo>
                <a:cubicBezTo>
                  <a:pt x="108" y="59"/>
                  <a:pt x="112" y="63"/>
                  <a:pt x="112" y="68"/>
                </a:cubicBezTo>
                <a:cubicBezTo>
                  <a:pt x="112" y="73"/>
                  <a:pt x="108" y="76"/>
                  <a:pt x="103" y="76"/>
                </a:cubicBezTo>
                <a:cubicBezTo>
                  <a:pt x="98" y="76"/>
                  <a:pt x="95" y="73"/>
                  <a:pt x="95" y="68"/>
                </a:cubicBezTo>
                <a:cubicBezTo>
                  <a:pt x="95" y="63"/>
                  <a:pt x="98" y="59"/>
                  <a:pt x="103" y="59"/>
                </a:cubicBezTo>
                <a:moveTo>
                  <a:pt x="205" y="124"/>
                </a:moveTo>
                <a:cubicBezTo>
                  <a:pt x="185" y="117"/>
                  <a:pt x="185" y="117"/>
                  <a:pt x="185" y="117"/>
                </a:cubicBezTo>
                <a:cubicBezTo>
                  <a:pt x="185" y="32"/>
                  <a:pt x="185" y="32"/>
                  <a:pt x="185" y="32"/>
                </a:cubicBezTo>
                <a:cubicBezTo>
                  <a:pt x="185" y="29"/>
                  <a:pt x="184" y="26"/>
                  <a:pt x="182" y="24"/>
                </a:cubicBezTo>
                <a:cubicBezTo>
                  <a:pt x="179" y="22"/>
                  <a:pt x="176" y="21"/>
                  <a:pt x="173" y="21"/>
                </a:cubicBezTo>
                <a:cubicBezTo>
                  <a:pt x="141" y="21"/>
                  <a:pt x="141" y="21"/>
                  <a:pt x="141" y="21"/>
                </a:cubicBezTo>
                <a:cubicBezTo>
                  <a:pt x="139" y="21"/>
                  <a:pt x="138" y="22"/>
                  <a:pt x="138" y="24"/>
                </a:cubicBezTo>
                <a:cubicBezTo>
                  <a:pt x="138" y="25"/>
                  <a:pt x="139" y="27"/>
                  <a:pt x="141" y="27"/>
                </a:cubicBezTo>
                <a:cubicBezTo>
                  <a:pt x="173" y="27"/>
                  <a:pt x="173" y="27"/>
                  <a:pt x="173" y="27"/>
                </a:cubicBezTo>
                <a:cubicBezTo>
                  <a:pt x="175" y="27"/>
                  <a:pt x="177" y="27"/>
                  <a:pt x="178" y="28"/>
                </a:cubicBezTo>
                <a:cubicBezTo>
                  <a:pt x="179" y="30"/>
                  <a:pt x="180" y="31"/>
                  <a:pt x="180" y="32"/>
                </a:cubicBezTo>
                <a:cubicBezTo>
                  <a:pt x="180" y="117"/>
                  <a:pt x="180" y="117"/>
                  <a:pt x="180" y="117"/>
                </a:cubicBezTo>
                <a:cubicBezTo>
                  <a:pt x="27" y="117"/>
                  <a:pt x="27" y="117"/>
                  <a:pt x="27" y="117"/>
                </a:cubicBezTo>
                <a:cubicBezTo>
                  <a:pt x="27" y="32"/>
                  <a:pt x="27" y="32"/>
                  <a:pt x="27" y="32"/>
                </a:cubicBezTo>
                <a:cubicBezTo>
                  <a:pt x="27" y="31"/>
                  <a:pt x="27" y="30"/>
                  <a:pt x="29" y="28"/>
                </a:cubicBezTo>
                <a:cubicBezTo>
                  <a:pt x="30" y="27"/>
                  <a:pt x="31" y="27"/>
                  <a:pt x="33" y="27"/>
                </a:cubicBezTo>
                <a:cubicBezTo>
                  <a:pt x="66" y="27"/>
                  <a:pt x="66" y="27"/>
                  <a:pt x="66" y="27"/>
                </a:cubicBezTo>
                <a:cubicBezTo>
                  <a:pt x="67" y="27"/>
                  <a:pt x="69" y="25"/>
                  <a:pt x="69" y="24"/>
                </a:cubicBezTo>
                <a:cubicBezTo>
                  <a:pt x="69" y="22"/>
                  <a:pt x="67" y="21"/>
                  <a:pt x="66" y="21"/>
                </a:cubicBezTo>
                <a:cubicBezTo>
                  <a:pt x="33" y="21"/>
                  <a:pt x="33" y="21"/>
                  <a:pt x="33" y="21"/>
                </a:cubicBezTo>
                <a:cubicBezTo>
                  <a:pt x="30" y="21"/>
                  <a:pt x="27" y="22"/>
                  <a:pt x="25" y="24"/>
                </a:cubicBezTo>
                <a:cubicBezTo>
                  <a:pt x="23" y="26"/>
                  <a:pt x="21" y="29"/>
                  <a:pt x="21" y="32"/>
                </a:cubicBezTo>
                <a:cubicBezTo>
                  <a:pt x="21" y="117"/>
                  <a:pt x="21" y="117"/>
                  <a:pt x="21" y="117"/>
                </a:cubicBezTo>
                <a:cubicBezTo>
                  <a:pt x="2" y="124"/>
                  <a:pt x="2" y="124"/>
                  <a:pt x="2" y="124"/>
                </a:cubicBezTo>
                <a:cubicBezTo>
                  <a:pt x="1" y="124"/>
                  <a:pt x="0" y="125"/>
                  <a:pt x="0" y="127"/>
                </a:cubicBezTo>
                <a:cubicBezTo>
                  <a:pt x="0" y="135"/>
                  <a:pt x="0" y="135"/>
                  <a:pt x="0" y="135"/>
                </a:cubicBezTo>
                <a:cubicBezTo>
                  <a:pt x="0" y="144"/>
                  <a:pt x="7" y="151"/>
                  <a:pt x="15" y="151"/>
                </a:cubicBezTo>
                <a:cubicBezTo>
                  <a:pt x="191" y="151"/>
                  <a:pt x="191" y="151"/>
                  <a:pt x="191" y="151"/>
                </a:cubicBezTo>
                <a:cubicBezTo>
                  <a:pt x="200" y="151"/>
                  <a:pt x="207" y="144"/>
                  <a:pt x="207" y="135"/>
                </a:cubicBezTo>
                <a:cubicBezTo>
                  <a:pt x="207" y="127"/>
                  <a:pt x="207" y="127"/>
                  <a:pt x="207" y="127"/>
                </a:cubicBezTo>
                <a:cubicBezTo>
                  <a:pt x="207" y="125"/>
                  <a:pt x="206" y="124"/>
                  <a:pt x="205" y="124"/>
                </a:cubicBezTo>
                <a:moveTo>
                  <a:pt x="201" y="135"/>
                </a:moveTo>
                <a:cubicBezTo>
                  <a:pt x="201" y="141"/>
                  <a:pt x="197" y="145"/>
                  <a:pt x="191" y="145"/>
                </a:cubicBezTo>
                <a:cubicBezTo>
                  <a:pt x="15" y="145"/>
                  <a:pt x="15" y="145"/>
                  <a:pt x="15" y="145"/>
                </a:cubicBezTo>
                <a:cubicBezTo>
                  <a:pt x="10" y="145"/>
                  <a:pt x="6" y="141"/>
                  <a:pt x="5" y="135"/>
                </a:cubicBezTo>
                <a:cubicBezTo>
                  <a:pt x="5" y="129"/>
                  <a:pt x="5" y="129"/>
                  <a:pt x="5" y="129"/>
                </a:cubicBezTo>
                <a:cubicBezTo>
                  <a:pt x="24" y="122"/>
                  <a:pt x="24" y="122"/>
                  <a:pt x="24" y="122"/>
                </a:cubicBezTo>
                <a:cubicBezTo>
                  <a:pt x="182" y="122"/>
                  <a:pt x="182" y="122"/>
                  <a:pt x="182" y="122"/>
                </a:cubicBezTo>
                <a:cubicBezTo>
                  <a:pt x="200" y="128"/>
                  <a:pt x="200" y="128"/>
                  <a:pt x="200" y="128"/>
                </a:cubicBezTo>
                <a:cubicBezTo>
                  <a:pt x="125" y="128"/>
                  <a:pt x="125" y="128"/>
                  <a:pt x="125" y="128"/>
                </a:cubicBezTo>
                <a:cubicBezTo>
                  <a:pt x="124" y="128"/>
                  <a:pt x="123" y="129"/>
                  <a:pt x="123" y="129"/>
                </a:cubicBezTo>
                <a:cubicBezTo>
                  <a:pt x="122" y="130"/>
                  <a:pt x="122" y="130"/>
                  <a:pt x="122" y="131"/>
                </a:cubicBezTo>
                <a:cubicBezTo>
                  <a:pt x="122" y="132"/>
                  <a:pt x="122" y="132"/>
                  <a:pt x="122" y="132"/>
                </a:cubicBezTo>
                <a:cubicBezTo>
                  <a:pt x="84" y="132"/>
                  <a:pt x="84" y="132"/>
                  <a:pt x="84" y="132"/>
                </a:cubicBezTo>
                <a:cubicBezTo>
                  <a:pt x="84" y="131"/>
                  <a:pt x="84" y="131"/>
                  <a:pt x="84" y="131"/>
                </a:cubicBezTo>
                <a:cubicBezTo>
                  <a:pt x="84" y="130"/>
                  <a:pt x="84" y="130"/>
                  <a:pt x="84" y="129"/>
                </a:cubicBezTo>
                <a:cubicBezTo>
                  <a:pt x="83" y="129"/>
                  <a:pt x="82" y="128"/>
                  <a:pt x="82" y="128"/>
                </a:cubicBezTo>
                <a:cubicBezTo>
                  <a:pt x="10" y="128"/>
                  <a:pt x="10" y="128"/>
                  <a:pt x="10" y="128"/>
                </a:cubicBezTo>
                <a:cubicBezTo>
                  <a:pt x="9" y="128"/>
                  <a:pt x="7" y="130"/>
                  <a:pt x="7" y="131"/>
                </a:cubicBezTo>
                <a:cubicBezTo>
                  <a:pt x="7" y="133"/>
                  <a:pt x="9" y="134"/>
                  <a:pt x="10" y="134"/>
                </a:cubicBezTo>
                <a:cubicBezTo>
                  <a:pt x="79" y="134"/>
                  <a:pt x="79" y="134"/>
                  <a:pt x="79" y="134"/>
                </a:cubicBezTo>
                <a:cubicBezTo>
                  <a:pt x="80" y="136"/>
                  <a:pt x="82" y="138"/>
                  <a:pt x="84" y="138"/>
                </a:cubicBezTo>
                <a:cubicBezTo>
                  <a:pt x="122" y="138"/>
                  <a:pt x="122" y="138"/>
                  <a:pt x="122" y="138"/>
                </a:cubicBezTo>
                <a:cubicBezTo>
                  <a:pt x="125" y="138"/>
                  <a:pt x="127" y="136"/>
                  <a:pt x="127" y="134"/>
                </a:cubicBezTo>
                <a:cubicBezTo>
                  <a:pt x="201" y="134"/>
                  <a:pt x="201" y="134"/>
                  <a:pt x="201" y="134"/>
                </a:cubicBezTo>
                <a:lnTo>
                  <a:pt x="201" y="135"/>
                </a:lnTo>
                <a:close/>
                <a:moveTo>
                  <a:pt x="184" y="142"/>
                </a:moveTo>
                <a:cubicBezTo>
                  <a:pt x="190" y="142"/>
                  <a:pt x="190" y="142"/>
                  <a:pt x="190" y="142"/>
                </a:cubicBezTo>
                <a:cubicBezTo>
                  <a:pt x="192" y="142"/>
                  <a:pt x="193" y="141"/>
                  <a:pt x="193" y="139"/>
                </a:cubicBezTo>
                <a:cubicBezTo>
                  <a:pt x="193" y="138"/>
                  <a:pt x="192" y="137"/>
                  <a:pt x="190" y="137"/>
                </a:cubicBezTo>
                <a:cubicBezTo>
                  <a:pt x="184" y="137"/>
                  <a:pt x="184" y="137"/>
                  <a:pt x="184" y="137"/>
                </a:cubicBezTo>
                <a:cubicBezTo>
                  <a:pt x="183" y="137"/>
                  <a:pt x="181" y="138"/>
                  <a:pt x="181" y="139"/>
                </a:cubicBezTo>
                <a:cubicBezTo>
                  <a:pt x="181" y="141"/>
                  <a:pt x="183" y="142"/>
                  <a:pt x="184" y="142"/>
                </a:cubicBezTo>
              </a:path>
            </a:pathLst>
          </a:custGeom>
          <a:solidFill>
            <a:schemeClr val="accent5"/>
          </a:solidFill>
          <a:ln>
            <a:solidFill>
              <a:schemeClr val="accent4"/>
            </a:solidFill>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GB" sz="1900" dirty="0">
              <a:solidFill>
                <a:srgbClr val="000000"/>
              </a:solidFill>
              <a:latin typeface="Arial"/>
              <a:cs typeface="+mn-cs"/>
            </a:endParaRPr>
          </a:p>
        </p:txBody>
      </p:sp>
      <p:sp>
        <p:nvSpPr>
          <p:cNvPr id="53" name="Rounded Rectangle 173">
            <a:extLst>
              <a:ext uri="{FF2B5EF4-FFF2-40B4-BE49-F238E27FC236}">
                <a16:creationId xmlns:a16="http://schemas.microsoft.com/office/drawing/2014/main" id="{169A54E5-45F3-497C-B6A4-2BDC7121366F}"/>
              </a:ext>
            </a:extLst>
          </p:cNvPr>
          <p:cNvSpPr/>
          <p:nvPr/>
        </p:nvSpPr>
        <p:spPr bwMode="auto">
          <a:xfrm>
            <a:off x="463940" y="1338637"/>
            <a:ext cx="813068" cy="901962"/>
          </a:xfrm>
          <a:prstGeom prst="roundRect">
            <a:avLst>
              <a:gd name="adj" fmla="val 9490"/>
            </a:avLst>
          </a:prstGeom>
          <a:solidFill>
            <a:schemeClr val="bg1">
              <a:lumMod val="95000"/>
            </a:schemeClr>
          </a:solidFill>
          <a:ln w="635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lnSpc>
                <a:spcPct val="85000"/>
              </a:lnSpc>
            </a:pPr>
            <a:endParaRPr lang="en-GB" sz="1600" b="1" dirty="0">
              <a:solidFill>
                <a:srgbClr val="909090">
                  <a:lumMod val="50000"/>
                </a:srgbClr>
              </a:solidFill>
              <a:latin typeface="Arial"/>
            </a:endParaRPr>
          </a:p>
        </p:txBody>
      </p:sp>
      <p:sp>
        <p:nvSpPr>
          <p:cNvPr id="54" name="Freeform 34">
            <a:extLst>
              <a:ext uri="{FF2B5EF4-FFF2-40B4-BE49-F238E27FC236}">
                <a16:creationId xmlns:a16="http://schemas.microsoft.com/office/drawing/2014/main" id="{F1E07693-4C1D-463D-A3CE-C30E5707134F}"/>
              </a:ext>
            </a:extLst>
          </p:cNvPr>
          <p:cNvSpPr>
            <a:spLocks noEditPoints="1"/>
          </p:cNvSpPr>
          <p:nvPr/>
        </p:nvSpPr>
        <p:spPr bwMode="auto">
          <a:xfrm>
            <a:off x="659660" y="1475554"/>
            <a:ext cx="401872" cy="677363"/>
          </a:xfrm>
          <a:custGeom>
            <a:avLst/>
            <a:gdLst>
              <a:gd name="T0" fmla="*/ 118 w 142"/>
              <a:gd name="T1" fmla="*/ 47 h 216"/>
              <a:gd name="T2" fmla="*/ 24 w 142"/>
              <a:gd name="T3" fmla="*/ 47 h 216"/>
              <a:gd name="T4" fmla="*/ 0 w 142"/>
              <a:gd name="T5" fmla="*/ 145 h 216"/>
              <a:gd name="T6" fmla="*/ 142 w 142"/>
              <a:gd name="T7" fmla="*/ 145 h 216"/>
              <a:gd name="T8" fmla="*/ 42 w 142"/>
              <a:gd name="T9" fmla="*/ 17 h 216"/>
              <a:gd name="T10" fmla="*/ 100 w 142"/>
              <a:gd name="T11" fmla="*/ 17 h 216"/>
              <a:gd name="T12" fmla="*/ 113 w 142"/>
              <a:gd name="T13" fmla="*/ 88 h 216"/>
              <a:gd name="T14" fmla="*/ 30 w 142"/>
              <a:gd name="T15" fmla="*/ 88 h 216"/>
              <a:gd name="T16" fmla="*/ 42 w 142"/>
              <a:gd name="T17" fmla="*/ 17 h 216"/>
              <a:gd name="T18" fmla="*/ 71 w 142"/>
              <a:gd name="T19" fmla="*/ 211 h 216"/>
              <a:gd name="T20" fmla="*/ 6 w 142"/>
              <a:gd name="T21" fmla="*/ 145 h 216"/>
              <a:gd name="T22" fmla="*/ 71 w 142"/>
              <a:gd name="T23" fmla="*/ 80 h 216"/>
              <a:gd name="T24" fmla="*/ 137 w 142"/>
              <a:gd name="T25" fmla="*/ 145 h 216"/>
              <a:gd name="T26" fmla="*/ 93 w 142"/>
              <a:gd name="T27" fmla="*/ 104 h 216"/>
              <a:gd name="T28" fmla="*/ 54 w 142"/>
              <a:gd name="T29" fmla="*/ 106 h 216"/>
              <a:gd name="T30" fmla="*/ 29 w 142"/>
              <a:gd name="T31" fmla="*/ 147 h 216"/>
              <a:gd name="T32" fmla="*/ 69 w 142"/>
              <a:gd name="T33" fmla="*/ 189 h 216"/>
              <a:gd name="T34" fmla="*/ 92 w 142"/>
              <a:gd name="T35" fmla="*/ 180 h 216"/>
              <a:gd name="T36" fmla="*/ 69 w 142"/>
              <a:gd name="T37" fmla="*/ 184 h 216"/>
              <a:gd name="T38" fmla="*/ 35 w 142"/>
              <a:gd name="T39" fmla="*/ 147 h 216"/>
              <a:gd name="T40" fmla="*/ 57 w 142"/>
              <a:gd name="T41" fmla="*/ 111 h 216"/>
              <a:gd name="T42" fmla="*/ 91 w 142"/>
              <a:gd name="T43" fmla="*/ 109 h 216"/>
              <a:gd name="T44" fmla="*/ 106 w 142"/>
              <a:gd name="T45" fmla="*/ 138 h 216"/>
              <a:gd name="T46" fmla="*/ 91 w 142"/>
              <a:gd name="T47" fmla="*/ 163 h 216"/>
              <a:gd name="T48" fmla="*/ 88 w 142"/>
              <a:gd name="T49" fmla="*/ 162 h 216"/>
              <a:gd name="T50" fmla="*/ 86 w 142"/>
              <a:gd name="T51" fmla="*/ 156 h 216"/>
              <a:gd name="T52" fmla="*/ 90 w 142"/>
              <a:gd name="T53" fmla="*/ 124 h 216"/>
              <a:gd name="T54" fmla="*/ 58 w 142"/>
              <a:gd name="T55" fmla="*/ 131 h 216"/>
              <a:gd name="T56" fmla="*/ 54 w 142"/>
              <a:gd name="T57" fmla="*/ 163 h 216"/>
              <a:gd name="T58" fmla="*/ 81 w 142"/>
              <a:gd name="T59" fmla="*/ 158 h 216"/>
              <a:gd name="T60" fmla="*/ 86 w 142"/>
              <a:gd name="T61" fmla="*/ 167 h 216"/>
              <a:gd name="T62" fmla="*/ 91 w 142"/>
              <a:gd name="T63" fmla="*/ 168 h 216"/>
              <a:gd name="T64" fmla="*/ 112 w 142"/>
              <a:gd name="T65" fmla="*/ 138 h 216"/>
              <a:gd name="T66" fmla="*/ 93 w 142"/>
              <a:gd name="T67" fmla="*/ 104 h 216"/>
              <a:gd name="T68" fmla="*/ 82 w 142"/>
              <a:gd name="T69" fmla="*/ 144 h 216"/>
              <a:gd name="T70" fmla="*/ 58 w 142"/>
              <a:gd name="T71" fmla="*/ 160 h 216"/>
              <a:gd name="T72" fmla="*/ 62 w 142"/>
              <a:gd name="T73" fmla="*/ 135 h 216"/>
              <a:gd name="T74" fmla="*/ 86 w 142"/>
              <a:gd name="T75" fmla="*/ 12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216">
                <a:moveTo>
                  <a:pt x="118" y="92"/>
                </a:moveTo>
                <a:cubicBezTo>
                  <a:pt x="118" y="47"/>
                  <a:pt x="118" y="47"/>
                  <a:pt x="118" y="47"/>
                </a:cubicBezTo>
                <a:cubicBezTo>
                  <a:pt x="118" y="21"/>
                  <a:pt x="97" y="0"/>
                  <a:pt x="71" y="0"/>
                </a:cubicBezTo>
                <a:cubicBezTo>
                  <a:pt x="45" y="0"/>
                  <a:pt x="24" y="21"/>
                  <a:pt x="24" y="47"/>
                </a:cubicBezTo>
                <a:cubicBezTo>
                  <a:pt x="24" y="92"/>
                  <a:pt x="24" y="92"/>
                  <a:pt x="24" y="92"/>
                </a:cubicBezTo>
                <a:cubicBezTo>
                  <a:pt x="10" y="105"/>
                  <a:pt x="0" y="124"/>
                  <a:pt x="0" y="145"/>
                </a:cubicBezTo>
                <a:cubicBezTo>
                  <a:pt x="0" y="184"/>
                  <a:pt x="32" y="216"/>
                  <a:pt x="71" y="216"/>
                </a:cubicBezTo>
                <a:cubicBezTo>
                  <a:pt x="110" y="216"/>
                  <a:pt x="142" y="184"/>
                  <a:pt x="142" y="145"/>
                </a:cubicBezTo>
                <a:cubicBezTo>
                  <a:pt x="142" y="124"/>
                  <a:pt x="133" y="105"/>
                  <a:pt x="118" y="92"/>
                </a:cubicBezTo>
                <a:moveTo>
                  <a:pt x="42" y="17"/>
                </a:moveTo>
                <a:cubicBezTo>
                  <a:pt x="49" y="10"/>
                  <a:pt x="60" y="5"/>
                  <a:pt x="71" y="5"/>
                </a:cubicBezTo>
                <a:cubicBezTo>
                  <a:pt x="83" y="5"/>
                  <a:pt x="93" y="10"/>
                  <a:pt x="100" y="17"/>
                </a:cubicBezTo>
                <a:cubicBezTo>
                  <a:pt x="108" y="25"/>
                  <a:pt x="113" y="35"/>
                  <a:pt x="113" y="47"/>
                </a:cubicBezTo>
                <a:cubicBezTo>
                  <a:pt x="113" y="88"/>
                  <a:pt x="113" y="88"/>
                  <a:pt x="113" y="88"/>
                </a:cubicBezTo>
                <a:cubicBezTo>
                  <a:pt x="101" y="79"/>
                  <a:pt x="87" y="74"/>
                  <a:pt x="71" y="74"/>
                </a:cubicBezTo>
                <a:cubicBezTo>
                  <a:pt x="56" y="74"/>
                  <a:pt x="42" y="79"/>
                  <a:pt x="30" y="88"/>
                </a:cubicBezTo>
                <a:cubicBezTo>
                  <a:pt x="30" y="47"/>
                  <a:pt x="30" y="47"/>
                  <a:pt x="30" y="47"/>
                </a:cubicBezTo>
                <a:cubicBezTo>
                  <a:pt x="30" y="35"/>
                  <a:pt x="34" y="25"/>
                  <a:pt x="42" y="17"/>
                </a:cubicBezTo>
                <a:moveTo>
                  <a:pt x="117" y="192"/>
                </a:moveTo>
                <a:cubicBezTo>
                  <a:pt x="106" y="203"/>
                  <a:pt x="89" y="211"/>
                  <a:pt x="71" y="211"/>
                </a:cubicBezTo>
                <a:cubicBezTo>
                  <a:pt x="53" y="211"/>
                  <a:pt x="37" y="203"/>
                  <a:pt x="25" y="192"/>
                </a:cubicBezTo>
                <a:cubicBezTo>
                  <a:pt x="13" y="180"/>
                  <a:pt x="6" y="163"/>
                  <a:pt x="6" y="145"/>
                </a:cubicBezTo>
                <a:cubicBezTo>
                  <a:pt x="6" y="127"/>
                  <a:pt x="13" y="111"/>
                  <a:pt x="25" y="99"/>
                </a:cubicBezTo>
                <a:cubicBezTo>
                  <a:pt x="37" y="87"/>
                  <a:pt x="53" y="80"/>
                  <a:pt x="71" y="80"/>
                </a:cubicBezTo>
                <a:cubicBezTo>
                  <a:pt x="89" y="80"/>
                  <a:pt x="106" y="87"/>
                  <a:pt x="117" y="99"/>
                </a:cubicBezTo>
                <a:cubicBezTo>
                  <a:pt x="129" y="111"/>
                  <a:pt x="137" y="127"/>
                  <a:pt x="137" y="145"/>
                </a:cubicBezTo>
                <a:cubicBezTo>
                  <a:pt x="137" y="163"/>
                  <a:pt x="129" y="180"/>
                  <a:pt x="117" y="192"/>
                </a:cubicBezTo>
                <a:moveTo>
                  <a:pt x="93" y="104"/>
                </a:moveTo>
                <a:cubicBezTo>
                  <a:pt x="88" y="102"/>
                  <a:pt x="82" y="101"/>
                  <a:pt x="76" y="101"/>
                </a:cubicBezTo>
                <a:cubicBezTo>
                  <a:pt x="69" y="101"/>
                  <a:pt x="61" y="102"/>
                  <a:pt x="54" y="106"/>
                </a:cubicBezTo>
                <a:cubicBezTo>
                  <a:pt x="47" y="109"/>
                  <a:pt x="41" y="114"/>
                  <a:pt x="37" y="120"/>
                </a:cubicBezTo>
                <a:cubicBezTo>
                  <a:pt x="31" y="128"/>
                  <a:pt x="29" y="138"/>
                  <a:pt x="29" y="147"/>
                </a:cubicBezTo>
                <a:cubicBezTo>
                  <a:pt x="29" y="161"/>
                  <a:pt x="34" y="174"/>
                  <a:pt x="43" y="181"/>
                </a:cubicBezTo>
                <a:cubicBezTo>
                  <a:pt x="50" y="187"/>
                  <a:pt x="60" y="189"/>
                  <a:pt x="69" y="189"/>
                </a:cubicBezTo>
                <a:cubicBezTo>
                  <a:pt x="77" y="189"/>
                  <a:pt x="85" y="187"/>
                  <a:pt x="91" y="184"/>
                </a:cubicBezTo>
                <a:cubicBezTo>
                  <a:pt x="92" y="183"/>
                  <a:pt x="92" y="182"/>
                  <a:pt x="92" y="180"/>
                </a:cubicBezTo>
                <a:cubicBezTo>
                  <a:pt x="91" y="179"/>
                  <a:pt x="89" y="179"/>
                  <a:pt x="88" y="179"/>
                </a:cubicBezTo>
                <a:cubicBezTo>
                  <a:pt x="84" y="182"/>
                  <a:pt x="76" y="184"/>
                  <a:pt x="69" y="184"/>
                </a:cubicBezTo>
                <a:cubicBezTo>
                  <a:pt x="60" y="184"/>
                  <a:pt x="52" y="182"/>
                  <a:pt x="46" y="177"/>
                </a:cubicBezTo>
                <a:cubicBezTo>
                  <a:pt x="40" y="171"/>
                  <a:pt x="35" y="160"/>
                  <a:pt x="35" y="147"/>
                </a:cubicBezTo>
                <a:cubicBezTo>
                  <a:pt x="35" y="139"/>
                  <a:pt x="37" y="130"/>
                  <a:pt x="42" y="123"/>
                </a:cubicBezTo>
                <a:cubicBezTo>
                  <a:pt x="45" y="118"/>
                  <a:pt x="51" y="114"/>
                  <a:pt x="57" y="111"/>
                </a:cubicBezTo>
                <a:cubicBezTo>
                  <a:pt x="63" y="108"/>
                  <a:pt x="69" y="106"/>
                  <a:pt x="76" y="106"/>
                </a:cubicBezTo>
                <a:cubicBezTo>
                  <a:pt x="81" y="106"/>
                  <a:pt x="86" y="107"/>
                  <a:pt x="91" y="109"/>
                </a:cubicBezTo>
                <a:cubicBezTo>
                  <a:pt x="95" y="112"/>
                  <a:pt x="99" y="115"/>
                  <a:pt x="101" y="120"/>
                </a:cubicBezTo>
                <a:cubicBezTo>
                  <a:pt x="105" y="126"/>
                  <a:pt x="106" y="133"/>
                  <a:pt x="106" y="138"/>
                </a:cubicBezTo>
                <a:cubicBezTo>
                  <a:pt x="106" y="145"/>
                  <a:pt x="104" y="151"/>
                  <a:pt x="101" y="156"/>
                </a:cubicBezTo>
                <a:cubicBezTo>
                  <a:pt x="98" y="160"/>
                  <a:pt x="94" y="162"/>
                  <a:pt x="91" y="163"/>
                </a:cubicBezTo>
                <a:cubicBezTo>
                  <a:pt x="91" y="163"/>
                  <a:pt x="90" y="163"/>
                  <a:pt x="90" y="163"/>
                </a:cubicBezTo>
                <a:cubicBezTo>
                  <a:pt x="89" y="163"/>
                  <a:pt x="89" y="162"/>
                  <a:pt x="88" y="162"/>
                </a:cubicBezTo>
                <a:cubicBezTo>
                  <a:pt x="88" y="162"/>
                  <a:pt x="87" y="161"/>
                  <a:pt x="87" y="160"/>
                </a:cubicBezTo>
                <a:cubicBezTo>
                  <a:pt x="87" y="159"/>
                  <a:pt x="86" y="158"/>
                  <a:pt x="86" y="156"/>
                </a:cubicBezTo>
                <a:cubicBezTo>
                  <a:pt x="86" y="149"/>
                  <a:pt x="89" y="137"/>
                  <a:pt x="92" y="127"/>
                </a:cubicBezTo>
                <a:cubicBezTo>
                  <a:pt x="92" y="126"/>
                  <a:pt x="91" y="124"/>
                  <a:pt x="90" y="124"/>
                </a:cubicBezTo>
                <a:cubicBezTo>
                  <a:pt x="86" y="123"/>
                  <a:pt x="83" y="122"/>
                  <a:pt x="79" y="122"/>
                </a:cubicBezTo>
                <a:cubicBezTo>
                  <a:pt x="71" y="122"/>
                  <a:pt x="63" y="126"/>
                  <a:pt x="58" y="131"/>
                </a:cubicBezTo>
                <a:cubicBezTo>
                  <a:pt x="53" y="137"/>
                  <a:pt x="50" y="144"/>
                  <a:pt x="50" y="153"/>
                </a:cubicBezTo>
                <a:cubicBezTo>
                  <a:pt x="50" y="157"/>
                  <a:pt x="51" y="161"/>
                  <a:pt x="54" y="163"/>
                </a:cubicBezTo>
                <a:cubicBezTo>
                  <a:pt x="56" y="166"/>
                  <a:pt x="60" y="167"/>
                  <a:pt x="63" y="167"/>
                </a:cubicBezTo>
                <a:cubicBezTo>
                  <a:pt x="69" y="167"/>
                  <a:pt x="76" y="164"/>
                  <a:pt x="81" y="158"/>
                </a:cubicBezTo>
                <a:cubicBezTo>
                  <a:pt x="81" y="160"/>
                  <a:pt x="82" y="162"/>
                  <a:pt x="83" y="164"/>
                </a:cubicBezTo>
                <a:cubicBezTo>
                  <a:pt x="83" y="165"/>
                  <a:pt x="84" y="166"/>
                  <a:pt x="86" y="167"/>
                </a:cubicBezTo>
                <a:cubicBezTo>
                  <a:pt x="87" y="168"/>
                  <a:pt x="89" y="168"/>
                  <a:pt x="90" y="168"/>
                </a:cubicBezTo>
                <a:cubicBezTo>
                  <a:pt x="91" y="168"/>
                  <a:pt x="91" y="168"/>
                  <a:pt x="91" y="168"/>
                </a:cubicBezTo>
                <a:cubicBezTo>
                  <a:pt x="97" y="168"/>
                  <a:pt x="102" y="164"/>
                  <a:pt x="106" y="159"/>
                </a:cubicBezTo>
                <a:cubicBezTo>
                  <a:pt x="109" y="154"/>
                  <a:pt x="112" y="147"/>
                  <a:pt x="112" y="138"/>
                </a:cubicBezTo>
                <a:cubicBezTo>
                  <a:pt x="112" y="132"/>
                  <a:pt x="110" y="125"/>
                  <a:pt x="106" y="117"/>
                </a:cubicBezTo>
                <a:cubicBezTo>
                  <a:pt x="103" y="111"/>
                  <a:pt x="98" y="107"/>
                  <a:pt x="93" y="104"/>
                </a:cubicBezTo>
                <a:moveTo>
                  <a:pt x="82" y="144"/>
                </a:moveTo>
                <a:cubicBezTo>
                  <a:pt x="82" y="144"/>
                  <a:pt x="82" y="144"/>
                  <a:pt x="82" y="144"/>
                </a:cubicBezTo>
                <a:cubicBezTo>
                  <a:pt x="78" y="156"/>
                  <a:pt x="70" y="162"/>
                  <a:pt x="63" y="162"/>
                </a:cubicBezTo>
                <a:cubicBezTo>
                  <a:pt x="61" y="162"/>
                  <a:pt x="59" y="161"/>
                  <a:pt x="58" y="160"/>
                </a:cubicBezTo>
                <a:cubicBezTo>
                  <a:pt x="56" y="158"/>
                  <a:pt x="55" y="156"/>
                  <a:pt x="55" y="153"/>
                </a:cubicBezTo>
                <a:cubicBezTo>
                  <a:pt x="55" y="146"/>
                  <a:pt x="58" y="139"/>
                  <a:pt x="62" y="135"/>
                </a:cubicBezTo>
                <a:cubicBezTo>
                  <a:pt x="66" y="131"/>
                  <a:pt x="72" y="128"/>
                  <a:pt x="79" y="128"/>
                </a:cubicBezTo>
                <a:cubicBezTo>
                  <a:pt x="81" y="128"/>
                  <a:pt x="83" y="128"/>
                  <a:pt x="86" y="129"/>
                </a:cubicBezTo>
                <a:cubicBezTo>
                  <a:pt x="85" y="134"/>
                  <a:pt x="83" y="139"/>
                  <a:pt x="82" y="144"/>
                </a:cubicBezTo>
              </a:path>
            </a:pathLst>
          </a:custGeom>
          <a:solidFill>
            <a:schemeClr val="accent5"/>
          </a:solidFill>
          <a:ln>
            <a:solidFill>
              <a:schemeClr val="accent2"/>
            </a:solidFill>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GB" sz="1900" dirty="0">
              <a:solidFill>
                <a:srgbClr val="000000"/>
              </a:solidFill>
              <a:latin typeface="Arial"/>
              <a:cs typeface="+mn-cs"/>
            </a:endParaRPr>
          </a:p>
        </p:txBody>
      </p:sp>
      <p:sp>
        <p:nvSpPr>
          <p:cNvPr id="55" name="Rounded Rectangle 177">
            <a:extLst>
              <a:ext uri="{FF2B5EF4-FFF2-40B4-BE49-F238E27FC236}">
                <a16:creationId xmlns:a16="http://schemas.microsoft.com/office/drawing/2014/main" id="{9525D8C7-FE5E-41FB-AB07-02FB24D1861D}"/>
              </a:ext>
            </a:extLst>
          </p:cNvPr>
          <p:cNvSpPr/>
          <p:nvPr/>
        </p:nvSpPr>
        <p:spPr bwMode="auto">
          <a:xfrm>
            <a:off x="474131" y="4349176"/>
            <a:ext cx="813068" cy="901962"/>
          </a:xfrm>
          <a:prstGeom prst="roundRect">
            <a:avLst>
              <a:gd name="adj" fmla="val 9490"/>
            </a:avLst>
          </a:prstGeom>
          <a:solidFill>
            <a:schemeClr val="bg1">
              <a:lumMod val="95000"/>
            </a:schemeClr>
          </a:solidFill>
          <a:ln w="635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lnSpc>
                <a:spcPct val="85000"/>
              </a:lnSpc>
            </a:pPr>
            <a:endParaRPr lang="en-GB" sz="1600" b="1" dirty="0">
              <a:solidFill>
                <a:srgbClr val="909090">
                  <a:lumMod val="50000"/>
                </a:srgbClr>
              </a:solidFill>
              <a:latin typeface="Arial"/>
            </a:endParaRPr>
          </a:p>
        </p:txBody>
      </p:sp>
      <p:sp>
        <p:nvSpPr>
          <p:cNvPr id="56" name="Freeform 33">
            <a:extLst>
              <a:ext uri="{FF2B5EF4-FFF2-40B4-BE49-F238E27FC236}">
                <a16:creationId xmlns:a16="http://schemas.microsoft.com/office/drawing/2014/main" id="{7096CF46-2607-4416-ABE7-A008EF153942}"/>
              </a:ext>
            </a:extLst>
          </p:cNvPr>
          <p:cNvSpPr>
            <a:spLocks noEditPoints="1"/>
          </p:cNvSpPr>
          <p:nvPr/>
        </p:nvSpPr>
        <p:spPr bwMode="auto">
          <a:xfrm>
            <a:off x="631334" y="4474210"/>
            <a:ext cx="544626" cy="621471"/>
          </a:xfrm>
          <a:custGeom>
            <a:avLst/>
            <a:gdLst>
              <a:gd name="T0" fmla="*/ 189 w 192"/>
              <a:gd name="T1" fmla="*/ 112 h 198"/>
              <a:gd name="T2" fmla="*/ 173 w 192"/>
              <a:gd name="T3" fmla="*/ 111 h 198"/>
              <a:gd name="T4" fmla="*/ 125 w 192"/>
              <a:gd name="T5" fmla="*/ 111 h 198"/>
              <a:gd name="T6" fmla="*/ 112 w 192"/>
              <a:gd name="T7" fmla="*/ 110 h 198"/>
              <a:gd name="T8" fmla="*/ 106 w 192"/>
              <a:gd name="T9" fmla="*/ 137 h 198"/>
              <a:gd name="T10" fmla="*/ 123 w 192"/>
              <a:gd name="T11" fmla="*/ 180 h 198"/>
              <a:gd name="T12" fmla="*/ 147 w 192"/>
              <a:gd name="T13" fmla="*/ 197 h 198"/>
              <a:gd name="T14" fmla="*/ 154 w 192"/>
              <a:gd name="T15" fmla="*/ 195 h 198"/>
              <a:gd name="T16" fmla="*/ 192 w 192"/>
              <a:gd name="T17" fmla="*/ 143 h 198"/>
              <a:gd name="T18" fmla="*/ 190 w 192"/>
              <a:gd name="T19" fmla="*/ 114 h 198"/>
              <a:gd name="T20" fmla="*/ 125 w 192"/>
              <a:gd name="T21" fmla="*/ 116 h 198"/>
              <a:gd name="T22" fmla="*/ 177 w 192"/>
              <a:gd name="T23" fmla="*/ 116 h 198"/>
              <a:gd name="T24" fmla="*/ 181 w 192"/>
              <a:gd name="T25" fmla="*/ 163 h 198"/>
              <a:gd name="T26" fmla="*/ 149 w 192"/>
              <a:gd name="T27" fmla="*/ 191 h 198"/>
              <a:gd name="T28" fmla="*/ 129 w 192"/>
              <a:gd name="T29" fmla="*/ 178 h 198"/>
              <a:gd name="T30" fmla="*/ 187 w 192"/>
              <a:gd name="T31" fmla="*/ 141 h 198"/>
              <a:gd name="T32" fmla="*/ 114 w 192"/>
              <a:gd name="T33" fmla="*/ 156 h 198"/>
              <a:gd name="T34" fmla="*/ 187 w 192"/>
              <a:gd name="T35" fmla="*/ 141 h 198"/>
              <a:gd name="T36" fmla="*/ 103 w 192"/>
              <a:gd name="T37" fmla="*/ 166 h 198"/>
              <a:gd name="T38" fmla="*/ 98 w 192"/>
              <a:gd name="T39" fmla="*/ 137 h 198"/>
              <a:gd name="T40" fmla="*/ 91 w 192"/>
              <a:gd name="T41" fmla="*/ 132 h 198"/>
              <a:gd name="T42" fmla="*/ 129 w 192"/>
              <a:gd name="T43" fmla="*/ 101 h 198"/>
              <a:gd name="T44" fmla="*/ 135 w 192"/>
              <a:gd name="T45" fmla="*/ 92 h 198"/>
              <a:gd name="T46" fmla="*/ 173 w 192"/>
              <a:gd name="T47" fmla="*/ 102 h 198"/>
              <a:gd name="T48" fmla="*/ 88 w 192"/>
              <a:gd name="T49" fmla="*/ 0 h 198"/>
              <a:gd name="T50" fmla="*/ 21 w 192"/>
              <a:gd name="T51" fmla="*/ 146 h 198"/>
              <a:gd name="T52" fmla="*/ 110 w 192"/>
              <a:gd name="T53" fmla="*/ 172 h 198"/>
              <a:gd name="T54" fmla="*/ 171 w 192"/>
              <a:gd name="T55" fmla="*/ 86 h 198"/>
              <a:gd name="T56" fmla="*/ 153 w 192"/>
              <a:gd name="T57" fmla="*/ 37 h 198"/>
              <a:gd name="T58" fmla="*/ 127 w 192"/>
              <a:gd name="T59" fmla="*/ 38 h 198"/>
              <a:gd name="T60" fmla="*/ 147 w 192"/>
              <a:gd name="T61" fmla="*/ 30 h 198"/>
              <a:gd name="T62" fmla="*/ 121 w 192"/>
              <a:gd name="T63" fmla="*/ 38 h 198"/>
              <a:gd name="T64" fmla="*/ 91 w 192"/>
              <a:gd name="T65" fmla="*/ 46 h 198"/>
              <a:gd name="T66" fmla="*/ 91 w 192"/>
              <a:gd name="T67" fmla="*/ 86 h 198"/>
              <a:gd name="T68" fmla="*/ 69 w 192"/>
              <a:gd name="T69" fmla="*/ 8 h 198"/>
              <a:gd name="T70" fmla="*/ 30 w 192"/>
              <a:gd name="T71" fmla="*/ 30 h 198"/>
              <a:gd name="T72" fmla="*/ 41 w 192"/>
              <a:gd name="T73" fmla="*/ 86 h 198"/>
              <a:gd name="T74" fmla="*/ 24 w 192"/>
              <a:gd name="T75" fmla="*/ 141 h 198"/>
              <a:gd name="T76" fmla="*/ 48 w 192"/>
              <a:gd name="T77" fmla="*/ 135 h 198"/>
              <a:gd name="T78" fmla="*/ 28 w 192"/>
              <a:gd name="T79" fmla="*/ 145 h 198"/>
              <a:gd name="T80" fmla="*/ 69 w 192"/>
              <a:gd name="T81" fmla="*/ 169 h 198"/>
              <a:gd name="T82" fmla="*/ 73 w 192"/>
              <a:gd name="T83" fmla="*/ 166 h 198"/>
              <a:gd name="T84" fmla="*/ 86 w 192"/>
              <a:gd name="T85" fmla="*/ 172 h 198"/>
              <a:gd name="T86" fmla="*/ 47 w 192"/>
              <a:gd name="T87" fmla="*/ 92 h 198"/>
              <a:gd name="T88" fmla="*/ 86 w 192"/>
              <a:gd name="T89" fmla="*/ 86 h 198"/>
              <a:gd name="T90" fmla="*/ 86 w 192"/>
              <a:gd name="T91" fmla="*/ 46 h 198"/>
              <a:gd name="T92" fmla="*/ 55 w 192"/>
              <a:gd name="T93" fmla="*/ 38 h 198"/>
              <a:gd name="T94" fmla="*/ 86 w 192"/>
              <a:gd name="T95" fmla="*/ 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8">
                <a:moveTo>
                  <a:pt x="190" y="114"/>
                </a:moveTo>
                <a:cubicBezTo>
                  <a:pt x="190" y="114"/>
                  <a:pt x="190" y="113"/>
                  <a:pt x="190" y="113"/>
                </a:cubicBezTo>
                <a:cubicBezTo>
                  <a:pt x="189" y="113"/>
                  <a:pt x="189" y="112"/>
                  <a:pt x="189" y="112"/>
                </a:cubicBezTo>
                <a:cubicBezTo>
                  <a:pt x="189" y="110"/>
                  <a:pt x="188" y="109"/>
                  <a:pt x="186" y="110"/>
                </a:cubicBezTo>
                <a:cubicBezTo>
                  <a:pt x="186" y="110"/>
                  <a:pt x="186" y="110"/>
                  <a:pt x="186" y="110"/>
                </a:cubicBezTo>
                <a:cubicBezTo>
                  <a:pt x="185" y="110"/>
                  <a:pt x="180" y="111"/>
                  <a:pt x="173" y="111"/>
                </a:cubicBezTo>
                <a:cubicBezTo>
                  <a:pt x="166" y="111"/>
                  <a:pt x="157" y="110"/>
                  <a:pt x="150" y="106"/>
                </a:cubicBezTo>
                <a:cubicBezTo>
                  <a:pt x="150" y="106"/>
                  <a:pt x="149" y="106"/>
                  <a:pt x="148" y="106"/>
                </a:cubicBezTo>
                <a:cubicBezTo>
                  <a:pt x="141" y="110"/>
                  <a:pt x="132" y="111"/>
                  <a:pt x="125" y="111"/>
                </a:cubicBezTo>
                <a:cubicBezTo>
                  <a:pt x="121" y="111"/>
                  <a:pt x="118" y="110"/>
                  <a:pt x="116" y="110"/>
                </a:cubicBezTo>
                <a:cubicBezTo>
                  <a:pt x="115" y="110"/>
                  <a:pt x="114" y="110"/>
                  <a:pt x="113" y="110"/>
                </a:cubicBezTo>
                <a:cubicBezTo>
                  <a:pt x="113" y="110"/>
                  <a:pt x="112" y="110"/>
                  <a:pt x="112" y="110"/>
                </a:cubicBezTo>
                <a:cubicBezTo>
                  <a:pt x="112" y="110"/>
                  <a:pt x="112" y="110"/>
                  <a:pt x="112" y="110"/>
                </a:cubicBezTo>
                <a:cubicBezTo>
                  <a:pt x="111" y="109"/>
                  <a:pt x="109" y="110"/>
                  <a:pt x="109" y="112"/>
                </a:cubicBezTo>
                <a:cubicBezTo>
                  <a:pt x="107" y="121"/>
                  <a:pt x="106" y="130"/>
                  <a:pt x="106" y="137"/>
                </a:cubicBezTo>
                <a:cubicBezTo>
                  <a:pt x="106" y="148"/>
                  <a:pt x="108" y="158"/>
                  <a:pt x="112" y="165"/>
                </a:cubicBezTo>
                <a:cubicBezTo>
                  <a:pt x="115" y="171"/>
                  <a:pt x="118" y="176"/>
                  <a:pt x="122" y="180"/>
                </a:cubicBezTo>
                <a:cubicBezTo>
                  <a:pt x="123" y="180"/>
                  <a:pt x="123" y="180"/>
                  <a:pt x="123" y="180"/>
                </a:cubicBezTo>
                <a:cubicBezTo>
                  <a:pt x="126" y="183"/>
                  <a:pt x="129" y="186"/>
                  <a:pt x="132" y="188"/>
                </a:cubicBezTo>
                <a:cubicBezTo>
                  <a:pt x="136" y="190"/>
                  <a:pt x="139" y="192"/>
                  <a:pt x="142" y="193"/>
                </a:cubicBezTo>
                <a:cubicBezTo>
                  <a:pt x="145" y="195"/>
                  <a:pt x="146" y="196"/>
                  <a:pt x="147" y="197"/>
                </a:cubicBezTo>
                <a:cubicBezTo>
                  <a:pt x="147" y="197"/>
                  <a:pt x="148" y="198"/>
                  <a:pt x="149" y="198"/>
                </a:cubicBezTo>
                <a:cubicBezTo>
                  <a:pt x="150" y="198"/>
                  <a:pt x="151" y="197"/>
                  <a:pt x="151" y="197"/>
                </a:cubicBezTo>
                <a:cubicBezTo>
                  <a:pt x="152" y="196"/>
                  <a:pt x="152" y="196"/>
                  <a:pt x="154" y="195"/>
                </a:cubicBezTo>
                <a:cubicBezTo>
                  <a:pt x="156" y="193"/>
                  <a:pt x="160" y="191"/>
                  <a:pt x="164" y="189"/>
                </a:cubicBezTo>
                <a:cubicBezTo>
                  <a:pt x="170" y="185"/>
                  <a:pt x="177" y="180"/>
                  <a:pt x="183" y="171"/>
                </a:cubicBezTo>
                <a:cubicBezTo>
                  <a:pt x="188" y="164"/>
                  <a:pt x="191" y="155"/>
                  <a:pt x="192" y="143"/>
                </a:cubicBezTo>
                <a:cubicBezTo>
                  <a:pt x="192" y="143"/>
                  <a:pt x="192" y="143"/>
                  <a:pt x="192" y="143"/>
                </a:cubicBezTo>
                <a:cubicBezTo>
                  <a:pt x="192" y="141"/>
                  <a:pt x="192" y="139"/>
                  <a:pt x="192" y="137"/>
                </a:cubicBezTo>
                <a:cubicBezTo>
                  <a:pt x="192" y="130"/>
                  <a:pt x="192" y="122"/>
                  <a:pt x="190" y="114"/>
                </a:cubicBezTo>
                <a:moveTo>
                  <a:pt x="111" y="137"/>
                </a:moveTo>
                <a:cubicBezTo>
                  <a:pt x="111" y="131"/>
                  <a:pt x="112" y="124"/>
                  <a:pt x="114" y="116"/>
                </a:cubicBezTo>
                <a:cubicBezTo>
                  <a:pt x="116" y="116"/>
                  <a:pt x="120" y="116"/>
                  <a:pt x="125" y="116"/>
                </a:cubicBezTo>
                <a:cubicBezTo>
                  <a:pt x="132" y="116"/>
                  <a:pt x="141" y="115"/>
                  <a:pt x="149" y="112"/>
                </a:cubicBezTo>
                <a:cubicBezTo>
                  <a:pt x="157" y="115"/>
                  <a:pt x="166" y="116"/>
                  <a:pt x="173" y="116"/>
                </a:cubicBezTo>
                <a:cubicBezTo>
                  <a:pt x="174" y="116"/>
                  <a:pt x="176" y="116"/>
                  <a:pt x="177" y="116"/>
                </a:cubicBezTo>
                <a:cubicBezTo>
                  <a:pt x="113" y="151"/>
                  <a:pt x="113" y="151"/>
                  <a:pt x="113" y="151"/>
                </a:cubicBezTo>
                <a:cubicBezTo>
                  <a:pt x="112" y="147"/>
                  <a:pt x="111" y="142"/>
                  <a:pt x="111" y="137"/>
                </a:cubicBezTo>
                <a:moveTo>
                  <a:pt x="181" y="163"/>
                </a:moveTo>
                <a:cubicBezTo>
                  <a:pt x="177" y="172"/>
                  <a:pt x="169" y="179"/>
                  <a:pt x="163" y="183"/>
                </a:cubicBezTo>
                <a:cubicBezTo>
                  <a:pt x="159" y="185"/>
                  <a:pt x="156" y="187"/>
                  <a:pt x="153" y="188"/>
                </a:cubicBezTo>
                <a:cubicBezTo>
                  <a:pt x="152" y="189"/>
                  <a:pt x="150" y="190"/>
                  <a:pt x="149" y="191"/>
                </a:cubicBezTo>
                <a:cubicBezTo>
                  <a:pt x="148" y="191"/>
                  <a:pt x="148" y="190"/>
                  <a:pt x="147" y="190"/>
                </a:cubicBezTo>
                <a:cubicBezTo>
                  <a:pt x="144" y="188"/>
                  <a:pt x="141" y="186"/>
                  <a:pt x="137" y="184"/>
                </a:cubicBezTo>
                <a:cubicBezTo>
                  <a:pt x="135" y="182"/>
                  <a:pt x="132" y="181"/>
                  <a:pt x="129" y="178"/>
                </a:cubicBezTo>
                <a:cubicBezTo>
                  <a:pt x="186" y="148"/>
                  <a:pt x="186" y="148"/>
                  <a:pt x="186" y="148"/>
                </a:cubicBezTo>
                <a:cubicBezTo>
                  <a:pt x="185" y="154"/>
                  <a:pt x="183" y="158"/>
                  <a:pt x="181" y="163"/>
                </a:cubicBezTo>
                <a:moveTo>
                  <a:pt x="187" y="141"/>
                </a:moveTo>
                <a:cubicBezTo>
                  <a:pt x="125" y="174"/>
                  <a:pt x="125" y="174"/>
                  <a:pt x="125" y="174"/>
                </a:cubicBezTo>
                <a:cubicBezTo>
                  <a:pt x="123" y="173"/>
                  <a:pt x="122" y="171"/>
                  <a:pt x="120" y="168"/>
                </a:cubicBezTo>
                <a:cubicBezTo>
                  <a:pt x="118" y="165"/>
                  <a:pt x="116" y="161"/>
                  <a:pt x="114" y="156"/>
                </a:cubicBezTo>
                <a:cubicBezTo>
                  <a:pt x="185" y="118"/>
                  <a:pt x="185" y="118"/>
                  <a:pt x="185" y="118"/>
                </a:cubicBezTo>
                <a:cubicBezTo>
                  <a:pt x="186" y="125"/>
                  <a:pt x="187" y="131"/>
                  <a:pt x="187" y="137"/>
                </a:cubicBezTo>
                <a:cubicBezTo>
                  <a:pt x="187" y="138"/>
                  <a:pt x="187" y="140"/>
                  <a:pt x="187" y="141"/>
                </a:cubicBezTo>
                <a:moveTo>
                  <a:pt x="107" y="170"/>
                </a:moveTo>
                <a:cubicBezTo>
                  <a:pt x="108" y="169"/>
                  <a:pt x="108" y="168"/>
                  <a:pt x="107" y="167"/>
                </a:cubicBezTo>
                <a:cubicBezTo>
                  <a:pt x="106" y="166"/>
                  <a:pt x="104" y="165"/>
                  <a:pt x="103" y="166"/>
                </a:cubicBezTo>
                <a:cubicBezTo>
                  <a:pt x="99" y="169"/>
                  <a:pt x="95" y="171"/>
                  <a:pt x="91" y="172"/>
                </a:cubicBezTo>
                <a:cubicBezTo>
                  <a:pt x="91" y="137"/>
                  <a:pt x="91" y="137"/>
                  <a:pt x="91" y="137"/>
                </a:cubicBezTo>
                <a:cubicBezTo>
                  <a:pt x="93" y="137"/>
                  <a:pt x="96" y="137"/>
                  <a:pt x="98" y="137"/>
                </a:cubicBezTo>
                <a:cubicBezTo>
                  <a:pt x="100" y="137"/>
                  <a:pt x="101" y="136"/>
                  <a:pt x="101" y="135"/>
                </a:cubicBezTo>
                <a:cubicBezTo>
                  <a:pt x="101" y="133"/>
                  <a:pt x="100" y="132"/>
                  <a:pt x="98" y="132"/>
                </a:cubicBezTo>
                <a:cubicBezTo>
                  <a:pt x="96" y="132"/>
                  <a:pt x="93" y="132"/>
                  <a:pt x="91" y="132"/>
                </a:cubicBezTo>
                <a:cubicBezTo>
                  <a:pt x="91" y="92"/>
                  <a:pt x="91" y="92"/>
                  <a:pt x="91" y="92"/>
                </a:cubicBezTo>
                <a:cubicBezTo>
                  <a:pt x="130" y="92"/>
                  <a:pt x="130" y="92"/>
                  <a:pt x="130" y="92"/>
                </a:cubicBezTo>
                <a:cubicBezTo>
                  <a:pt x="130" y="95"/>
                  <a:pt x="130" y="98"/>
                  <a:pt x="129" y="101"/>
                </a:cubicBezTo>
                <a:cubicBezTo>
                  <a:pt x="129" y="103"/>
                  <a:pt x="130" y="104"/>
                  <a:pt x="132" y="104"/>
                </a:cubicBezTo>
                <a:cubicBezTo>
                  <a:pt x="134" y="104"/>
                  <a:pt x="135" y="103"/>
                  <a:pt x="135" y="102"/>
                </a:cubicBezTo>
                <a:cubicBezTo>
                  <a:pt x="135" y="98"/>
                  <a:pt x="135" y="95"/>
                  <a:pt x="135" y="92"/>
                </a:cubicBezTo>
                <a:cubicBezTo>
                  <a:pt x="171" y="92"/>
                  <a:pt x="171" y="92"/>
                  <a:pt x="171" y="92"/>
                </a:cubicBezTo>
                <a:cubicBezTo>
                  <a:pt x="171" y="94"/>
                  <a:pt x="171" y="96"/>
                  <a:pt x="171" y="99"/>
                </a:cubicBezTo>
                <a:cubicBezTo>
                  <a:pt x="171" y="100"/>
                  <a:pt x="172" y="102"/>
                  <a:pt x="173" y="102"/>
                </a:cubicBezTo>
                <a:cubicBezTo>
                  <a:pt x="175" y="102"/>
                  <a:pt x="176" y="101"/>
                  <a:pt x="176" y="99"/>
                </a:cubicBezTo>
                <a:cubicBezTo>
                  <a:pt x="177" y="96"/>
                  <a:pt x="177" y="92"/>
                  <a:pt x="177" y="89"/>
                </a:cubicBezTo>
                <a:cubicBezTo>
                  <a:pt x="177" y="40"/>
                  <a:pt x="137" y="0"/>
                  <a:pt x="88" y="0"/>
                </a:cubicBezTo>
                <a:cubicBezTo>
                  <a:pt x="39" y="0"/>
                  <a:pt x="0" y="40"/>
                  <a:pt x="0" y="89"/>
                </a:cubicBezTo>
                <a:cubicBezTo>
                  <a:pt x="0" y="111"/>
                  <a:pt x="8" y="130"/>
                  <a:pt x="21" y="146"/>
                </a:cubicBezTo>
                <a:cubicBezTo>
                  <a:pt x="21" y="146"/>
                  <a:pt x="21" y="146"/>
                  <a:pt x="21" y="146"/>
                </a:cubicBezTo>
                <a:cubicBezTo>
                  <a:pt x="37" y="165"/>
                  <a:pt x="61" y="177"/>
                  <a:pt x="88" y="177"/>
                </a:cubicBezTo>
                <a:cubicBezTo>
                  <a:pt x="95" y="177"/>
                  <a:pt x="101" y="177"/>
                  <a:pt x="108" y="175"/>
                </a:cubicBezTo>
                <a:cubicBezTo>
                  <a:pt x="109" y="175"/>
                  <a:pt x="110" y="174"/>
                  <a:pt x="110" y="172"/>
                </a:cubicBezTo>
                <a:cubicBezTo>
                  <a:pt x="109" y="171"/>
                  <a:pt x="108" y="170"/>
                  <a:pt x="107" y="170"/>
                </a:cubicBezTo>
                <a:moveTo>
                  <a:pt x="153" y="37"/>
                </a:moveTo>
                <a:cubicBezTo>
                  <a:pt x="164" y="51"/>
                  <a:pt x="171" y="68"/>
                  <a:pt x="171" y="86"/>
                </a:cubicBezTo>
                <a:cubicBezTo>
                  <a:pt x="135" y="86"/>
                  <a:pt x="135" y="86"/>
                  <a:pt x="135" y="86"/>
                </a:cubicBezTo>
                <a:cubicBezTo>
                  <a:pt x="135" y="70"/>
                  <a:pt x="133" y="56"/>
                  <a:pt x="129" y="43"/>
                </a:cubicBezTo>
                <a:cubicBezTo>
                  <a:pt x="138" y="41"/>
                  <a:pt x="146" y="39"/>
                  <a:pt x="153" y="37"/>
                </a:cubicBezTo>
                <a:moveTo>
                  <a:pt x="147" y="30"/>
                </a:moveTo>
                <a:cubicBezTo>
                  <a:pt x="148" y="31"/>
                  <a:pt x="148" y="32"/>
                  <a:pt x="149" y="32"/>
                </a:cubicBezTo>
                <a:cubicBezTo>
                  <a:pt x="143" y="35"/>
                  <a:pt x="135" y="36"/>
                  <a:pt x="127" y="38"/>
                </a:cubicBezTo>
                <a:cubicBezTo>
                  <a:pt x="125" y="34"/>
                  <a:pt x="124" y="30"/>
                  <a:pt x="122" y="27"/>
                </a:cubicBezTo>
                <a:cubicBezTo>
                  <a:pt x="118" y="19"/>
                  <a:pt x="113" y="13"/>
                  <a:pt x="108" y="8"/>
                </a:cubicBezTo>
                <a:cubicBezTo>
                  <a:pt x="123" y="12"/>
                  <a:pt x="136" y="20"/>
                  <a:pt x="147" y="30"/>
                </a:cubicBezTo>
                <a:moveTo>
                  <a:pt x="91" y="6"/>
                </a:moveTo>
                <a:cubicBezTo>
                  <a:pt x="96" y="7"/>
                  <a:pt x="100" y="9"/>
                  <a:pt x="104" y="12"/>
                </a:cubicBezTo>
                <a:cubicBezTo>
                  <a:pt x="111" y="18"/>
                  <a:pt x="117" y="27"/>
                  <a:pt x="121" y="38"/>
                </a:cubicBezTo>
                <a:cubicBezTo>
                  <a:pt x="112" y="40"/>
                  <a:pt x="102" y="41"/>
                  <a:pt x="91" y="41"/>
                </a:cubicBezTo>
                <a:lnTo>
                  <a:pt x="91" y="6"/>
                </a:lnTo>
                <a:close/>
                <a:moveTo>
                  <a:pt x="91" y="46"/>
                </a:moveTo>
                <a:cubicBezTo>
                  <a:pt x="102" y="46"/>
                  <a:pt x="113" y="45"/>
                  <a:pt x="123" y="44"/>
                </a:cubicBezTo>
                <a:cubicBezTo>
                  <a:pt x="127" y="56"/>
                  <a:pt x="130" y="71"/>
                  <a:pt x="130" y="86"/>
                </a:cubicBezTo>
                <a:cubicBezTo>
                  <a:pt x="91" y="86"/>
                  <a:pt x="91" y="86"/>
                  <a:pt x="91" y="86"/>
                </a:cubicBezTo>
                <a:lnTo>
                  <a:pt x="91" y="46"/>
                </a:lnTo>
                <a:close/>
                <a:moveTo>
                  <a:pt x="30" y="30"/>
                </a:moveTo>
                <a:cubicBezTo>
                  <a:pt x="40" y="20"/>
                  <a:pt x="54" y="12"/>
                  <a:pt x="69" y="8"/>
                </a:cubicBezTo>
                <a:cubicBezTo>
                  <a:pt x="61" y="15"/>
                  <a:pt x="55" y="25"/>
                  <a:pt x="50" y="38"/>
                </a:cubicBezTo>
                <a:cubicBezTo>
                  <a:pt x="41" y="36"/>
                  <a:pt x="34" y="35"/>
                  <a:pt x="28" y="32"/>
                </a:cubicBezTo>
                <a:cubicBezTo>
                  <a:pt x="28" y="32"/>
                  <a:pt x="29" y="31"/>
                  <a:pt x="30" y="30"/>
                </a:cubicBezTo>
                <a:moveTo>
                  <a:pt x="24" y="37"/>
                </a:moveTo>
                <a:cubicBezTo>
                  <a:pt x="31" y="39"/>
                  <a:pt x="39" y="41"/>
                  <a:pt x="48" y="43"/>
                </a:cubicBezTo>
                <a:cubicBezTo>
                  <a:pt x="44" y="56"/>
                  <a:pt x="41" y="70"/>
                  <a:pt x="41" y="86"/>
                </a:cubicBezTo>
                <a:cubicBezTo>
                  <a:pt x="5" y="86"/>
                  <a:pt x="5" y="86"/>
                  <a:pt x="5" y="86"/>
                </a:cubicBezTo>
                <a:cubicBezTo>
                  <a:pt x="6" y="68"/>
                  <a:pt x="13" y="51"/>
                  <a:pt x="24" y="37"/>
                </a:cubicBezTo>
                <a:moveTo>
                  <a:pt x="24" y="141"/>
                </a:moveTo>
                <a:cubicBezTo>
                  <a:pt x="13" y="127"/>
                  <a:pt x="6" y="110"/>
                  <a:pt x="5" y="92"/>
                </a:cubicBezTo>
                <a:cubicBezTo>
                  <a:pt x="41" y="92"/>
                  <a:pt x="41" y="92"/>
                  <a:pt x="41" y="92"/>
                </a:cubicBezTo>
                <a:cubicBezTo>
                  <a:pt x="41" y="107"/>
                  <a:pt x="44" y="122"/>
                  <a:pt x="48" y="135"/>
                </a:cubicBezTo>
                <a:cubicBezTo>
                  <a:pt x="39" y="136"/>
                  <a:pt x="31" y="138"/>
                  <a:pt x="24" y="141"/>
                </a:cubicBezTo>
                <a:moveTo>
                  <a:pt x="30" y="148"/>
                </a:moveTo>
                <a:cubicBezTo>
                  <a:pt x="29" y="147"/>
                  <a:pt x="28" y="146"/>
                  <a:pt x="28" y="145"/>
                </a:cubicBezTo>
                <a:cubicBezTo>
                  <a:pt x="34" y="143"/>
                  <a:pt x="41" y="142"/>
                  <a:pt x="50" y="140"/>
                </a:cubicBezTo>
                <a:cubicBezTo>
                  <a:pt x="51" y="144"/>
                  <a:pt x="53" y="147"/>
                  <a:pt x="55" y="151"/>
                </a:cubicBezTo>
                <a:cubicBezTo>
                  <a:pt x="58" y="158"/>
                  <a:pt x="63" y="165"/>
                  <a:pt x="69" y="169"/>
                </a:cubicBezTo>
                <a:cubicBezTo>
                  <a:pt x="54" y="166"/>
                  <a:pt x="40" y="158"/>
                  <a:pt x="30" y="148"/>
                </a:cubicBezTo>
                <a:moveTo>
                  <a:pt x="86" y="172"/>
                </a:moveTo>
                <a:cubicBezTo>
                  <a:pt x="81" y="171"/>
                  <a:pt x="77" y="169"/>
                  <a:pt x="73" y="166"/>
                </a:cubicBezTo>
                <a:cubicBezTo>
                  <a:pt x="66" y="160"/>
                  <a:pt x="60" y="151"/>
                  <a:pt x="55" y="139"/>
                </a:cubicBezTo>
                <a:cubicBezTo>
                  <a:pt x="65" y="138"/>
                  <a:pt x="75" y="137"/>
                  <a:pt x="86" y="137"/>
                </a:cubicBezTo>
                <a:lnTo>
                  <a:pt x="86" y="172"/>
                </a:lnTo>
                <a:close/>
                <a:moveTo>
                  <a:pt x="86" y="132"/>
                </a:moveTo>
                <a:cubicBezTo>
                  <a:pt x="74" y="132"/>
                  <a:pt x="63" y="133"/>
                  <a:pt x="54" y="134"/>
                </a:cubicBezTo>
                <a:cubicBezTo>
                  <a:pt x="50" y="122"/>
                  <a:pt x="47" y="107"/>
                  <a:pt x="47" y="92"/>
                </a:cubicBezTo>
                <a:cubicBezTo>
                  <a:pt x="86" y="92"/>
                  <a:pt x="86" y="92"/>
                  <a:pt x="86" y="92"/>
                </a:cubicBezTo>
                <a:lnTo>
                  <a:pt x="86" y="132"/>
                </a:lnTo>
                <a:close/>
                <a:moveTo>
                  <a:pt x="86" y="86"/>
                </a:moveTo>
                <a:cubicBezTo>
                  <a:pt x="47" y="86"/>
                  <a:pt x="47" y="86"/>
                  <a:pt x="47" y="86"/>
                </a:cubicBezTo>
                <a:cubicBezTo>
                  <a:pt x="47" y="71"/>
                  <a:pt x="50" y="56"/>
                  <a:pt x="54" y="44"/>
                </a:cubicBezTo>
                <a:cubicBezTo>
                  <a:pt x="63" y="45"/>
                  <a:pt x="74" y="46"/>
                  <a:pt x="86" y="46"/>
                </a:cubicBezTo>
                <a:lnTo>
                  <a:pt x="86" y="86"/>
                </a:lnTo>
                <a:close/>
                <a:moveTo>
                  <a:pt x="86" y="41"/>
                </a:moveTo>
                <a:cubicBezTo>
                  <a:pt x="75" y="41"/>
                  <a:pt x="65" y="40"/>
                  <a:pt x="55" y="38"/>
                </a:cubicBezTo>
                <a:cubicBezTo>
                  <a:pt x="57" y="35"/>
                  <a:pt x="58" y="32"/>
                  <a:pt x="59" y="30"/>
                </a:cubicBezTo>
                <a:cubicBezTo>
                  <a:pt x="63" y="22"/>
                  <a:pt x="68" y="16"/>
                  <a:pt x="73" y="12"/>
                </a:cubicBezTo>
                <a:cubicBezTo>
                  <a:pt x="77" y="9"/>
                  <a:pt x="81" y="7"/>
                  <a:pt x="86" y="6"/>
                </a:cubicBezTo>
                <a:lnTo>
                  <a:pt x="86" y="41"/>
                </a:lnTo>
                <a:close/>
              </a:path>
            </a:pathLst>
          </a:custGeom>
          <a:solidFill>
            <a:schemeClr val="accent5"/>
          </a:solidFill>
          <a:ln>
            <a:solidFill>
              <a:schemeClr val="accent5"/>
            </a:solidFill>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GB" sz="1900" dirty="0">
              <a:solidFill>
                <a:srgbClr val="000000"/>
              </a:solidFill>
              <a:latin typeface="Arial"/>
              <a:cs typeface="+mn-cs"/>
            </a:endParaRPr>
          </a:p>
        </p:txBody>
      </p:sp>
      <p:sp>
        <p:nvSpPr>
          <p:cNvPr id="57" name="Rounded Rectangle 182">
            <a:extLst>
              <a:ext uri="{FF2B5EF4-FFF2-40B4-BE49-F238E27FC236}">
                <a16:creationId xmlns:a16="http://schemas.microsoft.com/office/drawing/2014/main" id="{AD50B4BA-8674-4A73-8E93-FFD2F87F7060}"/>
              </a:ext>
            </a:extLst>
          </p:cNvPr>
          <p:cNvSpPr/>
          <p:nvPr/>
        </p:nvSpPr>
        <p:spPr bwMode="auto">
          <a:xfrm>
            <a:off x="5291120" y="4365130"/>
            <a:ext cx="813068" cy="901962"/>
          </a:xfrm>
          <a:prstGeom prst="roundRect">
            <a:avLst>
              <a:gd name="adj" fmla="val 9490"/>
            </a:avLst>
          </a:prstGeom>
          <a:solidFill>
            <a:schemeClr val="bg1">
              <a:lumMod val="95000"/>
            </a:schemeClr>
          </a:solidFill>
          <a:ln w="6350"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lnSpc>
                <a:spcPct val="85000"/>
              </a:lnSpc>
            </a:pPr>
            <a:endParaRPr lang="en-GB" sz="1600" b="1" dirty="0">
              <a:solidFill>
                <a:srgbClr val="909090">
                  <a:lumMod val="50000"/>
                </a:srgbClr>
              </a:solidFill>
              <a:latin typeface="Arial"/>
            </a:endParaRPr>
          </a:p>
        </p:txBody>
      </p:sp>
      <p:sp>
        <p:nvSpPr>
          <p:cNvPr id="58" name="Freeform 28">
            <a:extLst>
              <a:ext uri="{FF2B5EF4-FFF2-40B4-BE49-F238E27FC236}">
                <a16:creationId xmlns:a16="http://schemas.microsoft.com/office/drawing/2014/main" id="{4A969D66-9924-4DF0-866E-5E2FC760BC11}"/>
              </a:ext>
            </a:extLst>
          </p:cNvPr>
          <p:cNvSpPr>
            <a:spLocks noEditPoints="1"/>
          </p:cNvSpPr>
          <p:nvPr/>
        </p:nvSpPr>
        <p:spPr bwMode="auto">
          <a:xfrm>
            <a:off x="5389353" y="4553949"/>
            <a:ext cx="616603" cy="524324"/>
          </a:xfrm>
          <a:custGeom>
            <a:avLst/>
            <a:gdLst>
              <a:gd name="T0" fmla="*/ 177 w 218"/>
              <a:gd name="T1" fmla="*/ 167 h 167"/>
              <a:gd name="T2" fmla="*/ 163 w 218"/>
              <a:gd name="T3" fmla="*/ 126 h 167"/>
              <a:gd name="T4" fmla="*/ 193 w 218"/>
              <a:gd name="T5" fmla="*/ 113 h 167"/>
              <a:gd name="T6" fmla="*/ 185 w 218"/>
              <a:gd name="T7" fmla="*/ 105 h 167"/>
              <a:gd name="T8" fmla="*/ 116 w 218"/>
              <a:gd name="T9" fmla="*/ 112 h 167"/>
              <a:gd name="T10" fmla="*/ 121 w 218"/>
              <a:gd name="T11" fmla="*/ 113 h 167"/>
              <a:gd name="T12" fmla="*/ 134 w 218"/>
              <a:gd name="T13" fmla="*/ 154 h 167"/>
              <a:gd name="T14" fmla="*/ 93 w 218"/>
              <a:gd name="T15" fmla="*/ 167 h 167"/>
              <a:gd name="T16" fmla="*/ 80 w 218"/>
              <a:gd name="T17" fmla="*/ 126 h 167"/>
              <a:gd name="T18" fmla="*/ 106 w 218"/>
              <a:gd name="T19" fmla="*/ 113 h 167"/>
              <a:gd name="T20" fmla="*/ 99 w 218"/>
              <a:gd name="T21" fmla="*/ 105 h 167"/>
              <a:gd name="T22" fmla="*/ 29 w 218"/>
              <a:gd name="T23" fmla="*/ 112 h 167"/>
              <a:gd name="T24" fmla="*/ 41 w 218"/>
              <a:gd name="T25" fmla="*/ 113 h 167"/>
              <a:gd name="T26" fmla="*/ 55 w 218"/>
              <a:gd name="T27" fmla="*/ 154 h 167"/>
              <a:gd name="T28" fmla="*/ 14 w 218"/>
              <a:gd name="T29" fmla="*/ 167 h 167"/>
              <a:gd name="T30" fmla="*/ 0 w 218"/>
              <a:gd name="T31" fmla="*/ 126 h 167"/>
              <a:gd name="T32" fmla="*/ 22 w 218"/>
              <a:gd name="T33" fmla="*/ 113 h 167"/>
              <a:gd name="T34" fmla="*/ 36 w 218"/>
              <a:gd name="T35" fmla="*/ 98 h 167"/>
              <a:gd name="T36" fmla="*/ 106 w 218"/>
              <a:gd name="T37" fmla="*/ 100 h 167"/>
              <a:gd name="T38" fmla="*/ 79 w 218"/>
              <a:gd name="T39" fmla="*/ 89 h 167"/>
              <a:gd name="T40" fmla="*/ 76 w 218"/>
              <a:gd name="T41" fmla="*/ 89 h 167"/>
              <a:gd name="T42" fmla="*/ 73 w 218"/>
              <a:gd name="T43" fmla="*/ 85 h 167"/>
              <a:gd name="T44" fmla="*/ 76 w 218"/>
              <a:gd name="T45" fmla="*/ 36 h 167"/>
              <a:gd name="T46" fmla="*/ 84 w 218"/>
              <a:gd name="T47" fmla="*/ 24 h 167"/>
              <a:gd name="T48" fmla="*/ 133 w 218"/>
              <a:gd name="T49" fmla="*/ 24 h 167"/>
              <a:gd name="T50" fmla="*/ 141 w 218"/>
              <a:gd name="T51" fmla="*/ 36 h 167"/>
              <a:gd name="T52" fmla="*/ 145 w 218"/>
              <a:gd name="T53" fmla="*/ 86 h 167"/>
              <a:gd name="T54" fmla="*/ 112 w 218"/>
              <a:gd name="T55" fmla="*/ 89 h 167"/>
              <a:gd name="T56" fmla="*/ 110 w 218"/>
              <a:gd name="T57" fmla="*/ 105 h 167"/>
              <a:gd name="T58" fmla="*/ 123 w 218"/>
              <a:gd name="T59" fmla="*/ 98 h 167"/>
              <a:gd name="T60" fmla="*/ 199 w 218"/>
              <a:gd name="T61" fmla="*/ 112 h 167"/>
              <a:gd name="T62" fmla="*/ 204 w 218"/>
              <a:gd name="T63" fmla="*/ 113 h 167"/>
              <a:gd name="T64" fmla="*/ 218 w 218"/>
              <a:gd name="T65" fmla="*/ 154 h 167"/>
              <a:gd name="T66" fmla="*/ 177 w 218"/>
              <a:gd name="T67" fmla="*/ 119 h 167"/>
              <a:gd name="T68" fmla="*/ 170 w 218"/>
              <a:gd name="T69" fmla="*/ 154 h 167"/>
              <a:gd name="T70" fmla="*/ 204 w 218"/>
              <a:gd name="T71" fmla="*/ 161 h 167"/>
              <a:gd name="T72" fmla="*/ 211 w 218"/>
              <a:gd name="T73" fmla="*/ 126 h 167"/>
              <a:gd name="T74" fmla="*/ 177 w 218"/>
              <a:gd name="T75" fmla="*/ 119 h 167"/>
              <a:gd name="T76" fmla="*/ 86 w 218"/>
              <a:gd name="T77" fmla="*/ 126 h 167"/>
              <a:gd name="T78" fmla="*/ 93 w 218"/>
              <a:gd name="T79" fmla="*/ 161 h 167"/>
              <a:gd name="T80" fmla="*/ 128 w 218"/>
              <a:gd name="T81" fmla="*/ 154 h 167"/>
              <a:gd name="T82" fmla="*/ 121 w 218"/>
              <a:gd name="T83" fmla="*/ 119 h 167"/>
              <a:gd name="T84" fmla="*/ 14 w 218"/>
              <a:gd name="T85" fmla="*/ 119 h 167"/>
              <a:gd name="T86" fmla="*/ 7 w 218"/>
              <a:gd name="T87" fmla="*/ 154 h 167"/>
              <a:gd name="T88" fmla="*/ 41 w 218"/>
              <a:gd name="T89" fmla="*/ 161 h 167"/>
              <a:gd name="T90" fmla="*/ 48 w 218"/>
              <a:gd name="T91" fmla="*/ 126 h 167"/>
              <a:gd name="T92" fmla="*/ 14 w 218"/>
              <a:gd name="T93" fmla="*/ 119 h 167"/>
              <a:gd name="T94" fmla="*/ 79 w 218"/>
              <a:gd name="T95" fmla="*/ 82 h 167"/>
              <a:gd name="T96" fmla="*/ 138 w 218"/>
              <a:gd name="T97" fmla="*/ 82 h 167"/>
              <a:gd name="T98" fmla="*/ 79 w 218"/>
              <a:gd name="T99" fmla="*/ 43 h 167"/>
              <a:gd name="T100" fmla="*/ 127 w 218"/>
              <a:gd name="T101" fmla="*/ 36 h 167"/>
              <a:gd name="T102" fmla="*/ 109 w 218"/>
              <a:gd name="T103" fmla="*/ 6 h 167"/>
              <a:gd name="T104" fmla="*/ 91 w 218"/>
              <a:gd name="T105" fmla="*/ 3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8" h="167">
                <a:moveTo>
                  <a:pt x="204" y="167"/>
                </a:moveTo>
                <a:cubicBezTo>
                  <a:pt x="177" y="167"/>
                  <a:pt x="177" y="167"/>
                  <a:pt x="177" y="167"/>
                </a:cubicBezTo>
                <a:cubicBezTo>
                  <a:pt x="170" y="167"/>
                  <a:pt x="163" y="161"/>
                  <a:pt x="163" y="154"/>
                </a:cubicBezTo>
                <a:cubicBezTo>
                  <a:pt x="163" y="126"/>
                  <a:pt x="163" y="126"/>
                  <a:pt x="163" y="126"/>
                </a:cubicBezTo>
                <a:cubicBezTo>
                  <a:pt x="163" y="119"/>
                  <a:pt x="170" y="113"/>
                  <a:pt x="177" y="113"/>
                </a:cubicBezTo>
                <a:cubicBezTo>
                  <a:pt x="193" y="113"/>
                  <a:pt x="193" y="113"/>
                  <a:pt x="193" y="113"/>
                </a:cubicBezTo>
                <a:cubicBezTo>
                  <a:pt x="193" y="113"/>
                  <a:pt x="193" y="112"/>
                  <a:pt x="193" y="112"/>
                </a:cubicBezTo>
                <a:cubicBezTo>
                  <a:pt x="193" y="108"/>
                  <a:pt x="189" y="105"/>
                  <a:pt x="185" y="105"/>
                </a:cubicBezTo>
                <a:cubicBezTo>
                  <a:pt x="123" y="105"/>
                  <a:pt x="123" y="105"/>
                  <a:pt x="123" y="105"/>
                </a:cubicBezTo>
                <a:cubicBezTo>
                  <a:pt x="119" y="105"/>
                  <a:pt x="116" y="108"/>
                  <a:pt x="116" y="112"/>
                </a:cubicBezTo>
                <a:cubicBezTo>
                  <a:pt x="116" y="112"/>
                  <a:pt x="116" y="113"/>
                  <a:pt x="116" y="113"/>
                </a:cubicBezTo>
                <a:cubicBezTo>
                  <a:pt x="121" y="113"/>
                  <a:pt x="121" y="113"/>
                  <a:pt x="121" y="113"/>
                </a:cubicBezTo>
                <a:cubicBezTo>
                  <a:pt x="128" y="113"/>
                  <a:pt x="134" y="119"/>
                  <a:pt x="134" y="126"/>
                </a:cubicBezTo>
                <a:cubicBezTo>
                  <a:pt x="134" y="154"/>
                  <a:pt x="134" y="154"/>
                  <a:pt x="134" y="154"/>
                </a:cubicBezTo>
                <a:cubicBezTo>
                  <a:pt x="134" y="161"/>
                  <a:pt x="128" y="167"/>
                  <a:pt x="121" y="167"/>
                </a:cubicBezTo>
                <a:cubicBezTo>
                  <a:pt x="93" y="167"/>
                  <a:pt x="93" y="167"/>
                  <a:pt x="93" y="167"/>
                </a:cubicBezTo>
                <a:cubicBezTo>
                  <a:pt x="86" y="167"/>
                  <a:pt x="80" y="161"/>
                  <a:pt x="80" y="154"/>
                </a:cubicBezTo>
                <a:cubicBezTo>
                  <a:pt x="80" y="126"/>
                  <a:pt x="80" y="126"/>
                  <a:pt x="80" y="126"/>
                </a:cubicBezTo>
                <a:cubicBezTo>
                  <a:pt x="80" y="119"/>
                  <a:pt x="86" y="113"/>
                  <a:pt x="93" y="113"/>
                </a:cubicBezTo>
                <a:cubicBezTo>
                  <a:pt x="106" y="113"/>
                  <a:pt x="106" y="113"/>
                  <a:pt x="106" y="113"/>
                </a:cubicBezTo>
                <a:cubicBezTo>
                  <a:pt x="106" y="113"/>
                  <a:pt x="106" y="112"/>
                  <a:pt x="106" y="112"/>
                </a:cubicBezTo>
                <a:cubicBezTo>
                  <a:pt x="106" y="108"/>
                  <a:pt x="103" y="105"/>
                  <a:pt x="99" y="105"/>
                </a:cubicBezTo>
                <a:cubicBezTo>
                  <a:pt x="36" y="105"/>
                  <a:pt x="36" y="105"/>
                  <a:pt x="36" y="105"/>
                </a:cubicBezTo>
                <a:cubicBezTo>
                  <a:pt x="32" y="105"/>
                  <a:pt x="29" y="108"/>
                  <a:pt x="29" y="112"/>
                </a:cubicBezTo>
                <a:cubicBezTo>
                  <a:pt x="29" y="112"/>
                  <a:pt x="29" y="113"/>
                  <a:pt x="29" y="113"/>
                </a:cubicBezTo>
                <a:cubicBezTo>
                  <a:pt x="41" y="113"/>
                  <a:pt x="41" y="113"/>
                  <a:pt x="41" y="113"/>
                </a:cubicBezTo>
                <a:cubicBezTo>
                  <a:pt x="49" y="113"/>
                  <a:pt x="55" y="119"/>
                  <a:pt x="55" y="126"/>
                </a:cubicBezTo>
                <a:cubicBezTo>
                  <a:pt x="55" y="154"/>
                  <a:pt x="55" y="154"/>
                  <a:pt x="55" y="154"/>
                </a:cubicBezTo>
                <a:cubicBezTo>
                  <a:pt x="55" y="161"/>
                  <a:pt x="49" y="167"/>
                  <a:pt x="41" y="167"/>
                </a:cubicBezTo>
                <a:cubicBezTo>
                  <a:pt x="14" y="167"/>
                  <a:pt x="14" y="167"/>
                  <a:pt x="14" y="167"/>
                </a:cubicBezTo>
                <a:cubicBezTo>
                  <a:pt x="6" y="167"/>
                  <a:pt x="0" y="161"/>
                  <a:pt x="0" y="154"/>
                </a:cubicBezTo>
                <a:cubicBezTo>
                  <a:pt x="0" y="126"/>
                  <a:pt x="0" y="126"/>
                  <a:pt x="0" y="126"/>
                </a:cubicBezTo>
                <a:cubicBezTo>
                  <a:pt x="0" y="119"/>
                  <a:pt x="6" y="113"/>
                  <a:pt x="14" y="113"/>
                </a:cubicBezTo>
                <a:cubicBezTo>
                  <a:pt x="22" y="113"/>
                  <a:pt x="22" y="113"/>
                  <a:pt x="22" y="113"/>
                </a:cubicBezTo>
                <a:cubicBezTo>
                  <a:pt x="22" y="113"/>
                  <a:pt x="22" y="112"/>
                  <a:pt x="22" y="112"/>
                </a:cubicBezTo>
                <a:cubicBezTo>
                  <a:pt x="22" y="105"/>
                  <a:pt x="28" y="98"/>
                  <a:pt x="36" y="98"/>
                </a:cubicBezTo>
                <a:cubicBezTo>
                  <a:pt x="99" y="98"/>
                  <a:pt x="99" y="98"/>
                  <a:pt x="99" y="98"/>
                </a:cubicBezTo>
                <a:cubicBezTo>
                  <a:pt x="101" y="98"/>
                  <a:pt x="104" y="99"/>
                  <a:pt x="106" y="100"/>
                </a:cubicBezTo>
                <a:cubicBezTo>
                  <a:pt x="106" y="89"/>
                  <a:pt x="106" y="89"/>
                  <a:pt x="106" y="89"/>
                </a:cubicBezTo>
                <a:cubicBezTo>
                  <a:pt x="79" y="89"/>
                  <a:pt x="79" y="89"/>
                  <a:pt x="79" y="89"/>
                </a:cubicBezTo>
                <a:cubicBezTo>
                  <a:pt x="79" y="89"/>
                  <a:pt x="78" y="89"/>
                  <a:pt x="77" y="88"/>
                </a:cubicBezTo>
                <a:cubicBezTo>
                  <a:pt x="77" y="89"/>
                  <a:pt x="77" y="89"/>
                  <a:pt x="76" y="89"/>
                </a:cubicBezTo>
                <a:cubicBezTo>
                  <a:pt x="76" y="89"/>
                  <a:pt x="76" y="89"/>
                  <a:pt x="76" y="89"/>
                </a:cubicBezTo>
                <a:cubicBezTo>
                  <a:pt x="74" y="89"/>
                  <a:pt x="73" y="87"/>
                  <a:pt x="73" y="85"/>
                </a:cubicBezTo>
                <a:cubicBezTo>
                  <a:pt x="73" y="39"/>
                  <a:pt x="73" y="39"/>
                  <a:pt x="73" y="39"/>
                </a:cubicBezTo>
                <a:cubicBezTo>
                  <a:pt x="73" y="38"/>
                  <a:pt x="74" y="36"/>
                  <a:pt x="76" y="36"/>
                </a:cubicBezTo>
                <a:cubicBezTo>
                  <a:pt x="84" y="36"/>
                  <a:pt x="84" y="36"/>
                  <a:pt x="84" y="36"/>
                </a:cubicBezTo>
                <a:cubicBezTo>
                  <a:pt x="84" y="24"/>
                  <a:pt x="84" y="24"/>
                  <a:pt x="84" y="24"/>
                </a:cubicBezTo>
                <a:cubicBezTo>
                  <a:pt x="84" y="11"/>
                  <a:pt x="95" y="0"/>
                  <a:pt x="109" y="0"/>
                </a:cubicBezTo>
                <a:cubicBezTo>
                  <a:pt x="122" y="0"/>
                  <a:pt x="133" y="11"/>
                  <a:pt x="133" y="24"/>
                </a:cubicBezTo>
                <a:cubicBezTo>
                  <a:pt x="133" y="36"/>
                  <a:pt x="133" y="36"/>
                  <a:pt x="133" y="36"/>
                </a:cubicBezTo>
                <a:cubicBezTo>
                  <a:pt x="141" y="36"/>
                  <a:pt x="141" y="36"/>
                  <a:pt x="141" y="36"/>
                </a:cubicBezTo>
                <a:cubicBezTo>
                  <a:pt x="143" y="36"/>
                  <a:pt x="145" y="38"/>
                  <a:pt x="145" y="39"/>
                </a:cubicBezTo>
                <a:cubicBezTo>
                  <a:pt x="145" y="86"/>
                  <a:pt x="145" y="86"/>
                  <a:pt x="145" y="86"/>
                </a:cubicBezTo>
                <a:cubicBezTo>
                  <a:pt x="145" y="88"/>
                  <a:pt x="143" y="89"/>
                  <a:pt x="141" y="89"/>
                </a:cubicBezTo>
                <a:cubicBezTo>
                  <a:pt x="112" y="89"/>
                  <a:pt x="112" y="89"/>
                  <a:pt x="112" y="89"/>
                </a:cubicBezTo>
                <a:cubicBezTo>
                  <a:pt x="112" y="102"/>
                  <a:pt x="112" y="102"/>
                  <a:pt x="112" y="102"/>
                </a:cubicBezTo>
                <a:cubicBezTo>
                  <a:pt x="112" y="103"/>
                  <a:pt x="112" y="105"/>
                  <a:pt x="110" y="105"/>
                </a:cubicBezTo>
                <a:cubicBezTo>
                  <a:pt x="110" y="105"/>
                  <a:pt x="111" y="105"/>
                  <a:pt x="111" y="106"/>
                </a:cubicBezTo>
                <a:cubicBezTo>
                  <a:pt x="113" y="101"/>
                  <a:pt x="118" y="98"/>
                  <a:pt x="123" y="98"/>
                </a:cubicBezTo>
                <a:cubicBezTo>
                  <a:pt x="185" y="98"/>
                  <a:pt x="185" y="98"/>
                  <a:pt x="185" y="98"/>
                </a:cubicBezTo>
                <a:cubicBezTo>
                  <a:pt x="193" y="98"/>
                  <a:pt x="199" y="105"/>
                  <a:pt x="199" y="112"/>
                </a:cubicBezTo>
                <a:cubicBezTo>
                  <a:pt x="199" y="112"/>
                  <a:pt x="199" y="113"/>
                  <a:pt x="199" y="113"/>
                </a:cubicBezTo>
                <a:cubicBezTo>
                  <a:pt x="204" y="113"/>
                  <a:pt x="204" y="113"/>
                  <a:pt x="204" y="113"/>
                </a:cubicBezTo>
                <a:cubicBezTo>
                  <a:pt x="212" y="113"/>
                  <a:pt x="218" y="119"/>
                  <a:pt x="218" y="126"/>
                </a:cubicBezTo>
                <a:cubicBezTo>
                  <a:pt x="218" y="154"/>
                  <a:pt x="218" y="154"/>
                  <a:pt x="218" y="154"/>
                </a:cubicBezTo>
                <a:cubicBezTo>
                  <a:pt x="218" y="161"/>
                  <a:pt x="212" y="167"/>
                  <a:pt x="204" y="167"/>
                </a:cubicBezTo>
                <a:close/>
                <a:moveTo>
                  <a:pt x="177" y="119"/>
                </a:moveTo>
                <a:cubicBezTo>
                  <a:pt x="173" y="119"/>
                  <a:pt x="170" y="123"/>
                  <a:pt x="170" y="126"/>
                </a:cubicBezTo>
                <a:cubicBezTo>
                  <a:pt x="170" y="154"/>
                  <a:pt x="170" y="154"/>
                  <a:pt x="170" y="154"/>
                </a:cubicBezTo>
                <a:cubicBezTo>
                  <a:pt x="170" y="158"/>
                  <a:pt x="173" y="161"/>
                  <a:pt x="177" y="161"/>
                </a:cubicBezTo>
                <a:cubicBezTo>
                  <a:pt x="204" y="161"/>
                  <a:pt x="204" y="161"/>
                  <a:pt x="204" y="161"/>
                </a:cubicBezTo>
                <a:cubicBezTo>
                  <a:pt x="208" y="161"/>
                  <a:pt x="211" y="158"/>
                  <a:pt x="211" y="154"/>
                </a:cubicBezTo>
                <a:cubicBezTo>
                  <a:pt x="211" y="126"/>
                  <a:pt x="211" y="126"/>
                  <a:pt x="211" y="126"/>
                </a:cubicBezTo>
                <a:cubicBezTo>
                  <a:pt x="211" y="123"/>
                  <a:pt x="208" y="119"/>
                  <a:pt x="204" y="119"/>
                </a:cubicBezTo>
                <a:lnTo>
                  <a:pt x="177" y="119"/>
                </a:lnTo>
                <a:close/>
                <a:moveTo>
                  <a:pt x="93" y="119"/>
                </a:moveTo>
                <a:cubicBezTo>
                  <a:pt x="90" y="119"/>
                  <a:pt x="86" y="123"/>
                  <a:pt x="86" y="126"/>
                </a:cubicBezTo>
                <a:cubicBezTo>
                  <a:pt x="86" y="154"/>
                  <a:pt x="86" y="154"/>
                  <a:pt x="86" y="154"/>
                </a:cubicBezTo>
                <a:cubicBezTo>
                  <a:pt x="86" y="158"/>
                  <a:pt x="90" y="161"/>
                  <a:pt x="93" y="161"/>
                </a:cubicBezTo>
                <a:cubicBezTo>
                  <a:pt x="121" y="161"/>
                  <a:pt x="121" y="161"/>
                  <a:pt x="121" y="161"/>
                </a:cubicBezTo>
                <a:cubicBezTo>
                  <a:pt x="124" y="161"/>
                  <a:pt x="128" y="158"/>
                  <a:pt x="128" y="154"/>
                </a:cubicBezTo>
                <a:cubicBezTo>
                  <a:pt x="128" y="126"/>
                  <a:pt x="128" y="126"/>
                  <a:pt x="128" y="126"/>
                </a:cubicBezTo>
                <a:cubicBezTo>
                  <a:pt x="128" y="123"/>
                  <a:pt x="124" y="119"/>
                  <a:pt x="121" y="119"/>
                </a:cubicBezTo>
                <a:lnTo>
                  <a:pt x="93" y="119"/>
                </a:lnTo>
                <a:close/>
                <a:moveTo>
                  <a:pt x="14" y="119"/>
                </a:moveTo>
                <a:cubicBezTo>
                  <a:pt x="10" y="119"/>
                  <a:pt x="7" y="123"/>
                  <a:pt x="7" y="126"/>
                </a:cubicBezTo>
                <a:cubicBezTo>
                  <a:pt x="7" y="154"/>
                  <a:pt x="7" y="154"/>
                  <a:pt x="7" y="154"/>
                </a:cubicBezTo>
                <a:cubicBezTo>
                  <a:pt x="7" y="158"/>
                  <a:pt x="10" y="161"/>
                  <a:pt x="14" y="161"/>
                </a:cubicBezTo>
                <a:cubicBezTo>
                  <a:pt x="41" y="161"/>
                  <a:pt x="41" y="161"/>
                  <a:pt x="41" y="161"/>
                </a:cubicBezTo>
                <a:cubicBezTo>
                  <a:pt x="45" y="161"/>
                  <a:pt x="48" y="158"/>
                  <a:pt x="48" y="154"/>
                </a:cubicBezTo>
                <a:cubicBezTo>
                  <a:pt x="48" y="126"/>
                  <a:pt x="48" y="126"/>
                  <a:pt x="48" y="126"/>
                </a:cubicBezTo>
                <a:cubicBezTo>
                  <a:pt x="48" y="123"/>
                  <a:pt x="45" y="119"/>
                  <a:pt x="41" y="119"/>
                </a:cubicBezTo>
                <a:lnTo>
                  <a:pt x="14" y="119"/>
                </a:lnTo>
                <a:close/>
                <a:moveTo>
                  <a:pt x="79" y="43"/>
                </a:moveTo>
                <a:cubicBezTo>
                  <a:pt x="79" y="82"/>
                  <a:pt x="79" y="82"/>
                  <a:pt x="79" y="82"/>
                </a:cubicBezTo>
                <a:cubicBezTo>
                  <a:pt x="79" y="82"/>
                  <a:pt x="79" y="82"/>
                  <a:pt x="79" y="82"/>
                </a:cubicBezTo>
                <a:cubicBezTo>
                  <a:pt x="138" y="82"/>
                  <a:pt x="138" y="82"/>
                  <a:pt x="138" y="82"/>
                </a:cubicBezTo>
                <a:cubicBezTo>
                  <a:pt x="138" y="43"/>
                  <a:pt x="138" y="43"/>
                  <a:pt x="138" y="43"/>
                </a:cubicBezTo>
                <a:lnTo>
                  <a:pt x="79" y="43"/>
                </a:lnTo>
                <a:close/>
                <a:moveTo>
                  <a:pt x="91" y="36"/>
                </a:moveTo>
                <a:cubicBezTo>
                  <a:pt x="127" y="36"/>
                  <a:pt x="127" y="36"/>
                  <a:pt x="127" y="36"/>
                </a:cubicBezTo>
                <a:cubicBezTo>
                  <a:pt x="127" y="24"/>
                  <a:pt x="127" y="24"/>
                  <a:pt x="127" y="24"/>
                </a:cubicBezTo>
                <a:cubicBezTo>
                  <a:pt x="127" y="14"/>
                  <a:pt x="119" y="6"/>
                  <a:pt x="109" y="6"/>
                </a:cubicBezTo>
                <a:cubicBezTo>
                  <a:pt x="99" y="6"/>
                  <a:pt x="91" y="14"/>
                  <a:pt x="91" y="24"/>
                </a:cubicBezTo>
                <a:lnTo>
                  <a:pt x="91" y="36"/>
                </a:lnTo>
                <a:close/>
              </a:path>
            </a:pathLst>
          </a:custGeom>
          <a:solidFill>
            <a:schemeClr val="accent5"/>
          </a:solidFill>
          <a:ln>
            <a:solidFill>
              <a:schemeClr val="accent3">
                <a:lumMod val="50000"/>
                <a:lumOff val="50000"/>
              </a:schemeClr>
            </a:solidFill>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GB" sz="1900" dirty="0">
              <a:solidFill>
                <a:srgbClr val="000000"/>
              </a:solidFill>
              <a:latin typeface="Arial"/>
              <a:cs typeface="+mn-cs"/>
            </a:endParaRPr>
          </a:p>
        </p:txBody>
      </p:sp>
    </p:spTree>
    <p:extLst>
      <p:ext uri="{BB962C8B-B14F-4D97-AF65-F5344CB8AC3E}">
        <p14:creationId xmlns:p14="http://schemas.microsoft.com/office/powerpoint/2010/main" val="2790723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Knowledge Management (KM)</a:t>
            </a:r>
          </a:p>
        </p:txBody>
      </p:sp>
      <p:sp>
        <p:nvSpPr>
          <p:cNvPr id="8" name="Content Placeholder 7"/>
          <p:cNvSpPr>
            <a:spLocks noGrp="1"/>
          </p:cNvSpPr>
          <p:nvPr>
            <p:ph idx="4294967295"/>
          </p:nvPr>
        </p:nvSpPr>
        <p:spPr>
          <a:xfrm>
            <a:off x="549478" y="1043623"/>
            <a:ext cx="9012162" cy="1828800"/>
          </a:xfrm>
        </p:spPr>
        <p:txBody>
          <a:bodyPr>
            <a:normAutofit/>
          </a:bodyPr>
          <a:lstStyle/>
          <a:p>
            <a:pPr>
              <a:lnSpc>
                <a:spcPct val="100000"/>
              </a:lnSpc>
            </a:pPr>
            <a:r>
              <a:rPr lang="en-US" sz="1400" dirty="0"/>
              <a:t>The KM3 Global Community has been designed to help you navigate global content structured along industries or sectors, service lines or offerings, software or products, enabling functions, and certification communities</a:t>
            </a:r>
          </a:p>
          <a:p>
            <a:pPr lvl="1">
              <a:lnSpc>
                <a:spcPct val="100000"/>
              </a:lnSpc>
            </a:pPr>
            <a:r>
              <a:rPr lang="en-US" sz="1400" dirty="0"/>
              <a:t>Main URL: </a:t>
            </a:r>
            <a:r>
              <a:rPr lang="en-US" sz="1400" dirty="0">
                <a:hlinkClick r:id="rId3"/>
              </a:rPr>
              <a:t>https://km3.capgemini.com/</a:t>
            </a:r>
            <a:endParaRPr lang="en-US" sz="1400" dirty="0"/>
          </a:p>
        </p:txBody>
      </p:sp>
      <p:pic>
        <p:nvPicPr>
          <p:cNvPr id="2" name="Picture 1">
            <a:extLst>
              <a:ext uri="{FF2B5EF4-FFF2-40B4-BE49-F238E27FC236}">
                <a16:creationId xmlns:a16="http://schemas.microsoft.com/office/drawing/2014/main" id="{3C1128D3-5E24-4DFA-A626-242A636E428B}"/>
              </a:ext>
            </a:extLst>
          </p:cNvPr>
          <p:cNvPicPr>
            <a:picLocks noChangeAspect="1"/>
          </p:cNvPicPr>
          <p:nvPr/>
        </p:nvPicPr>
        <p:blipFill>
          <a:blip r:embed="rId4"/>
          <a:stretch>
            <a:fillRect/>
          </a:stretch>
        </p:blipFill>
        <p:spPr>
          <a:xfrm>
            <a:off x="0" y="2174132"/>
            <a:ext cx="9906000" cy="3622892"/>
          </a:xfrm>
          <a:prstGeom prst="rect">
            <a:avLst/>
          </a:prstGeom>
        </p:spPr>
      </p:pic>
    </p:spTree>
    <p:extLst>
      <p:ext uri="{BB962C8B-B14F-4D97-AF65-F5344CB8AC3E}">
        <p14:creationId xmlns:p14="http://schemas.microsoft.com/office/powerpoint/2010/main" val="1371186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solidFill>
                  <a:schemeClr val="accent2"/>
                </a:solidFill>
              </a:rPr>
              <a:t>Travel: Introduction</a:t>
            </a:r>
          </a:p>
        </p:txBody>
      </p:sp>
      <p:sp>
        <p:nvSpPr>
          <p:cNvPr id="7" name="Content Placeholder 6"/>
          <p:cNvSpPr>
            <a:spLocks noGrp="1"/>
          </p:cNvSpPr>
          <p:nvPr>
            <p:ph idx="4294967295"/>
          </p:nvPr>
        </p:nvSpPr>
        <p:spPr>
          <a:xfrm>
            <a:off x="495300" y="990600"/>
            <a:ext cx="8994330" cy="5029200"/>
          </a:xfrm>
        </p:spPr>
        <p:txBody>
          <a:bodyPr>
            <a:normAutofit/>
          </a:bodyPr>
          <a:lstStyle/>
          <a:p>
            <a:pPr lvl="1"/>
            <a:r>
              <a:rPr lang="en-US" sz="1400" dirty="0"/>
              <a:t>Travel Provider: Egencia Travel</a:t>
            </a:r>
          </a:p>
          <a:p>
            <a:pPr lvl="2"/>
            <a:r>
              <a:rPr lang="en-US" sz="1400" dirty="0"/>
              <a:t>1-877-232-4956</a:t>
            </a:r>
          </a:p>
          <a:p>
            <a:pPr lvl="2"/>
            <a:r>
              <a:rPr lang="en-US" sz="1400" dirty="0"/>
              <a:t>The non toll free number is 1-949-930-9519</a:t>
            </a:r>
          </a:p>
          <a:p>
            <a:pPr lvl="2"/>
            <a:r>
              <a:rPr lang="en-US" sz="1400" dirty="0"/>
              <a:t>7am to 7pm CST Monday thru Friday</a:t>
            </a:r>
          </a:p>
          <a:p>
            <a:pPr marL="228600" lvl="2" indent="0">
              <a:buNone/>
            </a:pPr>
            <a:endParaRPr lang="en-US" sz="1400" dirty="0"/>
          </a:p>
          <a:p>
            <a:pPr marL="228600" lvl="2" indent="0">
              <a:buNone/>
            </a:pPr>
            <a:r>
              <a:rPr lang="en-US" sz="1400" dirty="0">
                <a:hlinkClick r:id="rId3"/>
              </a:rPr>
              <a:t>www.egencia.com</a:t>
            </a:r>
            <a:r>
              <a:rPr lang="en-US" sz="1400" dirty="0"/>
              <a:t> </a:t>
            </a:r>
          </a:p>
          <a:p>
            <a:endParaRPr lang="en-US" sz="1400" dirty="0"/>
          </a:p>
          <a:p>
            <a:pPr lvl="1"/>
            <a:r>
              <a:rPr lang="en-US" sz="1400" dirty="0"/>
              <a:t>If you have any questions regarding travel please contact </a:t>
            </a:r>
            <a:r>
              <a:rPr lang="en-US" sz="1400" b="1" dirty="0"/>
              <a:t>Ilona Bereckis at 847-384-6156 </a:t>
            </a:r>
            <a:r>
              <a:rPr lang="en-US" sz="1400" dirty="0"/>
              <a:t>or </a:t>
            </a:r>
            <a:r>
              <a:rPr lang="en-US" sz="1400" dirty="0">
                <a:hlinkClick r:id="rId4"/>
              </a:rPr>
              <a:t>ilona.vida@capgemini.com</a:t>
            </a:r>
            <a:r>
              <a:rPr lang="en-US" sz="1400" dirty="0"/>
              <a:t> </a:t>
            </a:r>
          </a:p>
          <a:p>
            <a:pPr marL="3869" lvl="1" indent="0">
              <a:buNone/>
            </a:pPr>
            <a:endParaRPr lang="en-US" sz="1400" dirty="0"/>
          </a:p>
          <a:p>
            <a:pPr lvl="1"/>
            <a:r>
              <a:rPr lang="en-US" sz="1400" dirty="0"/>
              <a:t>If your name is incorrect within Egencia, you are able to change your name within 30 days. </a:t>
            </a:r>
          </a:p>
          <a:p>
            <a:pPr marL="3869" lvl="1" indent="0">
              <a:buNone/>
            </a:pPr>
            <a:endParaRPr lang="en-US" sz="1400" dirty="0"/>
          </a:p>
          <a:p>
            <a:pPr lvl="1"/>
            <a:r>
              <a:rPr lang="en-US" sz="1400" dirty="0"/>
              <a:t>If Egencia requires a </a:t>
            </a:r>
            <a:r>
              <a:rPr lang="en-US" sz="1400" b="1" dirty="0"/>
              <a:t>travel approval </a:t>
            </a:r>
            <a:r>
              <a:rPr lang="en-US" sz="1400" dirty="0"/>
              <a:t>please have your people manager or project manager approve your trip.</a:t>
            </a:r>
            <a:br>
              <a:rPr lang="en-US" sz="1400" dirty="0"/>
            </a:br>
            <a:endParaRPr lang="en-US" sz="1400" dirty="0"/>
          </a:p>
          <a:p>
            <a:pPr lvl="1"/>
            <a:r>
              <a:rPr lang="en-US" sz="1400" dirty="0"/>
              <a:t>For questions and reservations regarding </a:t>
            </a:r>
            <a:r>
              <a:rPr lang="en-US" sz="1400" b="1" dirty="0"/>
              <a:t>travel within India </a:t>
            </a:r>
            <a:r>
              <a:rPr lang="en-US" sz="1400" dirty="0"/>
              <a:t>please fill out the India Travel Request Form on the applications page of </a:t>
            </a:r>
            <a:r>
              <a:rPr lang="en-US" sz="1400" dirty="0" err="1"/>
              <a:t>iConnect</a:t>
            </a:r>
            <a:r>
              <a:rPr lang="en-US" sz="1400" dirty="0"/>
              <a:t>. To contact the team at India offices for any specific questions regarding travel please email DL FSSBU – India Travel Group </a:t>
            </a:r>
          </a:p>
          <a:p>
            <a:pPr lvl="1"/>
            <a:endParaRPr lang="en-US" sz="1400" dirty="0"/>
          </a:p>
          <a:p>
            <a:pPr lvl="1"/>
            <a:endParaRPr lang="en-US" sz="1400" dirty="0"/>
          </a:p>
          <a:p>
            <a:endParaRPr lang="en-US" sz="1400" dirty="0"/>
          </a:p>
          <a:p>
            <a:endParaRPr lang="en-US" sz="1400" dirty="0"/>
          </a:p>
        </p:txBody>
      </p:sp>
    </p:spTree>
    <p:extLst>
      <p:ext uri="{BB962C8B-B14F-4D97-AF65-F5344CB8AC3E}">
        <p14:creationId xmlns:p14="http://schemas.microsoft.com/office/powerpoint/2010/main" val="3708638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tx1"/>
                </a:solidFill>
              </a:rPr>
              <a:t>Travel: How to Book</a:t>
            </a:r>
          </a:p>
        </p:txBody>
      </p:sp>
      <p:sp>
        <p:nvSpPr>
          <p:cNvPr id="7" name="Content Placeholder 6"/>
          <p:cNvSpPr>
            <a:spLocks noGrp="1"/>
          </p:cNvSpPr>
          <p:nvPr>
            <p:ph idx="4294967295"/>
          </p:nvPr>
        </p:nvSpPr>
        <p:spPr>
          <a:xfrm>
            <a:off x="495300" y="990600"/>
            <a:ext cx="8994330" cy="5029200"/>
          </a:xfrm>
        </p:spPr>
        <p:txBody>
          <a:bodyPr>
            <a:noAutofit/>
          </a:bodyPr>
          <a:lstStyle/>
          <a:p>
            <a:pPr lvl="1">
              <a:spcAft>
                <a:spcPts val="1200"/>
              </a:spcAft>
            </a:pPr>
            <a:r>
              <a:rPr lang="en-US" sz="1400" dirty="0"/>
              <a:t>Prior to travelling, complete your profile with Egencia</a:t>
            </a:r>
          </a:p>
          <a:p>
            <a:pPr lvl="1"/>
            <a:endParaRPr lang="en-US" sz="1400" dirty="0"/>
          </a:p>
          <a:p>
            <a:pPr lvl="1"/>
            <a:r>
              <a:rPr lang="en-US" sz="1400" dirty="0"/>
              <a:t>Capgemini employees will  access Egencia via SSO. To access the Egencia home page, go to: </a:t>
            </a:r>
          </a:p>
          <a:p>
            <a:pPr lvl="1">
              <a:buNone/>
            </a:pPr>
            <a:endParaRPr lang="en-US" sz="1400" dirty="0"/>
          </a:p>
          <a:p>
            <a:pPr lvl="1">
              <a:buNone/>
            </a:pPr>
            <a:r>
              <a:rPr lang="en-US" sz="1400" b="1" dirty="0"/>
              <a:t>			US: </a:t>
            </a:r>
            <a:r>
              <a:rPr lang="en-US" sz="1400" b="1" u="sng" dirty="0">
                <a:hlinkClick r:id="rId3"/>
              </a:rPr>
              <a:t>http://capgeminifs.egencia.com</a:t>
            </a:r>
            <a:r>
              <a:rPr lang="en-US" sz="1400" b="1" dirty="0"/>
              <a:t> </a:t>
            </a:r>
            <a:endParaRPr lang="en-US" sz="1400" dirty="0"/>
          </a:p>
          <a:p>
            <a:pPr lvl="1">
              <a:buNone/>
            </a:pPr>
            <a:r>
              <a:rPr lang="en-US" sz="1400" b="1" dirty="0"/>
              <a:t>			Canada: </a:t>
            </a:r>
            <a:r>
              <a:rPr lang="en-US" sz="1400" b="1" u="sng" dirty="0">
                <a:hlinkClick r:id="rId4"/>
              </a:rPr>
              <a:t>http://capgeminica.egencia.com</a:t>
            </a:r>
            <a:r>
              <a:rPr lang="en-US" sz="1400" b="1" dirty="0"/>
              <a:t> </a:t>
            </a:r>
            <a:endParaRPr lang="en-US" sz="1400" dirty="0"/>
          </a:p>
          <a:p>
            <a:pPr lvl="1">
              <a:buNone/>
            </a:pPr>
            <a:br>
              <a:rPr lang="en-US" sz="1400" dirty="0"/>
            </a:br>
            <a:r>
              <a:rPr lang="en-US" sz="1400" b="1" i="1" dirty="0"/>
              <a:t>For your convenience, please remember to add this link to your favorites on your browser</a:t>
            </a:r>
            <a:r>
              <a:rPr lang="en-US" sz="1400" b="1" dirty="0"/>
              <a:t>.</a:t>
            </a:r>
          </a:p>
          <a:p>
            <a:pPr lvl="1"/>
            <a:endParaRPr lang="en-US" sz="1400" b="1" dirty="0"/>
          </a:p>
          <a:p>
            <a:pPr lvl="1"/>
            <a:r>
              <a:rPr lang="en-US" sz="1400" dirty="0"/>
              <a:t>Travel arrangements avail via Egencia includes flights, hotels, rental cars, and train reservations</a:t>
            </a:r>
            <a:br>
              <a:rPr lang="en-US" sz="1400" dirty="0"/>
            </a:br>
            <a:endParaRPr lang="en-US" sz="1400" dirty="0"/>
          </a:p>
          <a:p>
            <a:pPr lvl="1"/>
            <a:r>
              <a:rPr lang="en-US" sz="1400" dirty="0"/>
              <a:t>Egencia </a:t>
            </a:r>
            <a:r>
              <a:rPr lang="en-US" sz="1400" b="1" dirty="0"/>
              <a:t>requires</a:t>
            </a:r>
            <a:r>
              <a:rPr lang="en-US" sz="1400" dirty="0"/>
              <a:t> that your Corporate AMEX card be used to book all travel arrangements.</a:t>
            </a:r>
          </a:p>
          <a:p>
            <a:pPr lvl="1">
              <a:spcAft>
                <a:spcPts val="1200"/>
              </a:spcAft>
            </a:pPr>
            <a:endParaRPr lang="en-US" sz="1400" dirty="0"/>
          </a:p>
          <a:p>
            <a:pPr lvl="1">
              <a:spcAft>
                <a:spcPts val="1200"/>
              </a:spcAft>
            </a:pPr>
            <a:r>
              <a:rPr lang="en-US" sz="1400" dirty="0"/>
              <a:t>Please ensure that all business travel accommodations are booked through Egencia.  If you cannot reach the Egencia site, you can book travel through an Egencia agent at 1-877- 232-4956 (U.S. based employees) and 1-866-255-5165  (Canada based employees)</a:t>
            </a:r>
          </a:p>
          <a:p>
            <a:pPr lvl="2">
              <a:spcAft>
                <a:spcPts val="1200"/>
              </a:spcAft>
              <a:buNone/>
            </a:pPr>
            <a:r>
              <a:rPr lang="en-US" sz="1400" dirty="0"/>
              <a:t>If you have any questions or issues regarding Egencia, please contact Ilona Bereckis at </a:t>
            </a:r>
            <a:r>
              <a:rPr lang="en-US" sz="1400" dirty="0">
                <a:hlinkClick r:id="rId5"/>
              </a:rPr>
              <a:t>Ilona.vida@capgemini.com</a:t>
            </a:r>
            <a:r>
              <a:rPr lang="en-US" sz="1400" dirty="0"/>
              <a:t>. </a:t>
            </a:r>
          </a:p>
          <a:p>
            <a:pPr lvl="1">
              <a:spcAft>
                <a:spcPts val="1200"/>
              </a:spcAft>
            </a:pPr>
            <a:endParaRPr lang="en-US" sz="1400" dirty="0"/>
          </a:p>
          <a:p>
            <a:pPr lvl="1">
              <a:spcAft>
                <a:spcPts val="1200"/>
              </a:spcAft>
            </a:pPr>
            <a:endParaRPr lang="en-US" sz="1400" dirty="0"/>
          </a:p>
        </p:txBody>
      </p:sp>
    </p:spTree>
    <p:extLst>
      <p:ext uri="{BB962C8B-B14F-4D97-AF65-F5344CB8AC3E}">
        <p14:creationId xmlns:p14="http://schemas.microsoft.com/office/powerpoint/2010/main" val="301327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solidFill>
                  <a:schemeClr val="accent2"/>
                </a:solidFill>
              </a:rPr>
              <a:t>Travel: Policy (US / Canada)</a:t>
            </a:r>
          </a:p>
        </p:txBody>
      </p:sp>
      <p:graphicFrame>
        <p:nvGraphicFramePr>
          <p:cNvPr id="9" name="Table 8"/>
          <p:cNvGraphicFramePr>
            <a:graphicFrameLocks noGrp="1"/>
          </p:cNvGraphicFramePr>
          <p:nvPr>
            <p:extLst>
              <p:ext uri="{D42A27DB-BD31-4B8C-83A1-F6EECF244321}">
                <p14:modId xmlns:p14="http://schemas.microsoft.com/office/powerpoint/2010/main" val="1126415044"/>
              </p:ext>
            </p:extLst>
          </p:nvPr>
        </p:nvGraphicFramePr>
        <p:xfrm>
          <a:off x="466725" y="1052670"/>
          <a:ext cx="9022906" cy="5285010"/>
        </p:xfrm>
        <a:graphic>
          <a:graphicData uri="http://schemas.openxmlformats.org/drawingml/2006/table">
            <a:tbl>
              <a:tblPr firstRow="1" bandRow="1">
                <a:tableStyleId>{5C22544A-7EE6-4342-B048-85BDC9FD1C3A}</a:tableStyleId>
              </a:tblPr>
              <a:tblGrid>
                <a:gridCol w="1424669">
                  <a:extLst>
                    <a:ext uri="{9D8B030D-6E8A-4147-A177-3AD203B41FA5}">
                      <a16:colId xmlns:a16="http://schemas.microsoft.com/office/drawing/2014/main" val="20000"/>
                    </a:ext>
                  </a:extLst>
                </a:gridCol>
                <a:gridCol w="3245080">
                  <a:extLst>
                    <a:ext uri="{9D8B030D-6E8A-4147-A177-3AD203B41FA5}">
                      <a16:colId xmlns:a16="http://schemas.microsoft.com/office/drawing/2014/main" val="20001"/>
                    </a:ext>
                  </a:extLst>
                </a:gridCol>
                <a:gridCol w="2301331">
                  <a:extLst>
                    <a:ext uri="{9D8B030D-6E8A-4147-A177-3AD203B41FA5}">
                      <a16:colId xmlns:a16="http://schemas.microsoft.com/office/drawing/2014/main" val="20002"/>
                    </a:ext>
                  </a:extLst>
                </a:gridCol>
                <a:gridCol w="2051826">
                  <a:extLst>
                    <a:ext uri="{9D8B030D-6E8A-4147-A177-3AD203B41FA5}">
                      <a16:colId xmlns:a16="http://schemas.microsoft.com/office/drawing/2014/main" val="20003"/>
                    </a:ext>
                  </a:extLst>
                </a:gridCol>
              </a:tblGrid>
              <a:tr h="157740">
                <a:tc>
                  <a:txBody>
                    <a:bodyPr/>
                    <a:lstStyle/>
                    <a:p>
                      <a:pPr algn="ctr"/>
                      <a:r>
                        <a:rPr lang="en-US" sz="1200" dirty="0"/>
                        <a:t>Type of Travel</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r>
                        <a:rPr lang="en-US" sz="1200" dirty="0"/>
                        <a:t>Policy</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r>
                        <a:rPr lang="en-US" sz="1200" dirty="0"/>
                        <a:t>Preferred </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r>
                        <a:rPr lang="en-US" sz="1200" dirty="0"/>
                        <a:t>Additional</a:t>
                      </a:r>
                      <a:r>
                        <a:rPr lang="en-US" sz="1200" baseline="0" dirty="0"/>
                        <a:t> Notes</a:t>
                      </a:r>
                      <a:endParaRPr lang="en-US" sz="1200" dirty="0"/>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109538" indent="-109538" algn="l">
                        <a:buFont typeface="Arial" pitchFamily="34" charset="0"/>
                        <a:buNone/>
                      </a:pPr>
                      <a:r>
                        <a:rPr lang="en-US" sz="1200" b="1" dirty="0"/>
                        <a:t>Air</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a:txBody>
                    <a:bodyPr/>
                    <a:lstStyle/>
                    <a:p>
                      <a:pPr marL="171450"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Economy class tickets</a:t>
                      </a: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Book the least expensive,</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non-refundable fare</a:t>
                      </a: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14-day advance purchase is required</a:t>
                      </a: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Egencia receipt is required for reimbursement (Egencia receipt is available online 24 hours after booking a trip for up to 90 days)</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marR="0" indent="-171450" algn="l" defTabSz="914400" rtl="0" eaLnBrk="1" fontAlgn="auto" latinLnBrk="0" hangingPunct="1">
                        <a:lnSpc>
                          <a:spcPct val="100000"/>
                        </a:lnSpc>
                        <a:spcBef>
                          <a:spcPts val="0"/>
                        </a:spcBef>
                        <a:spcAft>
                          <a:spcPts val="0"/>
                        </a:spcAft>
                        <a:buClr>
                          <a:schemeClr val="tx2"/>
                        </a:buClr>
                        <a:buSzTx/>
                        <a:buFont typeface="Wingdings" pitchFamily="2" charset="2"/>
                        <a:buChar char="§"/>
                        <a:tabLst/>
                        <a:defRPr/>
                      </a:pPr>
                      <a:endParaRPr lang="en-US" sz="1200" kern="1200" dirty="0">
                        <a:solidFill>
                          <a:schemeClr val="dk1"/>
                        </a:solidFill>
                        <a:latin typeface="+mn-lt"/>
                        <a:ea typeface="+mn-ea"/>
                        <a:cs typeface="+mn-cs"/>
                      </a:endParaRPr>
                    </a:p>
                    <a:p>
                      <a:pPr marL="171450" marR="0" indent="-171450" algn="ctr" defTabSz="914400" rtl="0" eaLnBrk="1" fontAlgn="auto" latinLnBrk="0" hangingPunct="1">
                        <a:lnSpc>
                          <a:spcPct val="100000"/>
                        </a:lnSpc>
                        <a:spcBef>
                          <a:spcPts val="0"/>
                        </a:spcBef>
                        <a:spcAft>
                          <a:spcPts val="0"/>
                        </a:spcAft>
                        <a:buClr>
                          <a:schemeClr val="tx2"/>
                        </a:buClr>
                        <a:buSzTx/>
                        <a:buFont typeface="Wingdings" pitchFamily="2" charset="2"/>
                        <a:buNone/>
                        <a:tabLst/>
                        <a:defRPr/>
                      </a:pPr>
                      <a:r>
                        <a:rPr lang="en-US" sz="1200" kern="1200" dirty="0">
                          <a:solidFill>
                            <a:schemeClr val="dk1"/>
                          </a:solidFill>
                          <a:latin typeface="+mn-lt"/>
                          <a:ea typeface="+mn-ea"/>
                          <a:cs typeface="+mn-cs"/>
                        </a:rPr>
                        <a:t>N/A</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marR="0" indent="-171450" algn="l" defTabSz="914400" rtl="0" eaLnBrk="1" fontAlgn="auto" latinLnBrk="0" hangingPunct="1">
                        <a:lnSpc>
                          <a:spcPct val="100000"/>
                        </a:lnSpc>
                        <a:spcBef>
                          <a:spcPts val="0"/>
                        </a:spcBef>
                        <a:spcAft>
                          <a:spcPts val="0"/>
                        </a:spcAft>
                        <a:buClr>
                          <a:schemeClr val="tx2"/>
                        </a:buClr>
                        <a:buSzTx/>
                        <a:buFont typeface="Wingdings" pitchFamily="2" charset="2"/>
                        <a:buChar char="§"/>
                        <a:tabLst/>
                        <a:defRPr/>
                      </a:pPr>
                      <a:r>
                        <a:rPr lang="en-US" sz="1200" kern="1200" dirty="0">
                          <a:solidFill>
                            <a:schemeClr val="dk1"/>
                          </a:solidFill>
                          <a:latin typeface="+mn-lt"/>
                          <a:ea typeface="+mn-ea"/>
                          <a:cs typeface="+mn-cs"/>
                        </a:rPr>
                        <a:t>Any Frequent Flyer miles or upgrades earned goes to the employee</a:t>
                      </a:r>
                    </a:p>
                    <a:p>
                      <a:pPr marL="171450" marR="0" indent="-171450" algn="l" defTabSz="914400" rtl="0" eaLnBrk="1" fontAlgn="auto" latinLnBrk="0" hangingPunct="1">
                        <a:lnSpc>
                          <a:spcPct val="100000"/>
                        </a:lnSpc>
                        <a:spcBef>
                          <a:spcPts val="0"/>
                        </a:spcBef>
                        <a:spcAft>
                          <a:spcPts val="0"/>
                        </a:spcAft>
                        <a:buClr>
                          <a:schemeClr val="tx2"/>
                        </a:buClr>
                        <a:buSzTx/>
                        <a:buFont typeface="Wingdings" pitchFamily="2" charset="2"/>
                        <a:buChar char="§"/>
                        <a:tabLst/>
                        <a:defRPr/>
                      </a:pPr>
                      <a:r>
                        <a:rPr lang="en-US" sz="1200" kern="1200" dirty="0">
                          <a:solidFill>
                            <a:schemeClr val="dk1"/>
                          </a:solidFill>
                          <a:latin typeface="+mn-lt"/>
                          <a:ea typeface="+mn-ea"/>
                          <a:cs typeface="+mn-cs"/>
                        </a:rPr>
                        <a:t>If you can not make your flight, you must cancel prior to departure or the ticket has no value. The ticket will not be reimbursed by Capgemini if you fail to cancel</a:t>
                      </a:r>
                    </a:p>
                    <a:p>
                      <a:pPr marL="171450"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2358930">
                <a:tc>
                  <a:txBody>
                    <a:bodyPr/>
                    <a:lstStyle/>
                    <a:p>
                      <a:pPr marL="109538" indent="-109538" algn="l">
                        <a:buFont typeface="Arial" pitchFamily="34" charset="0"/>
                        <a:buNone/>
                      </a:pPr>
                      <a:r>
                        <a:rPr lang="en-US" sz="1200" b="1" dirty="0"/>
                        <a:t>Rental Car </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a:txBody>
                    <a:bodyPr/>
                    <a:lstStyle/>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To be reimbursed </a:t>
                      </a:r>
                      <a:r>
                        <a:rPr lang="en-US" sz="1200" kern="1200" dirty="0">
                          <a:solidFill>
                            <a:schemeClr val="dk1"/>
                          </a:solidFill>
                          <a:highlight>
                            <a:srgbClr val="FFFF00"/>
                          </a:highlight>
                          <a:latin typeface="+mn-lt"/>
                          <a:ea typeface="+mn-ea"/>
                          <a:cs typeface="+mn-cs"/>
                        </a:rPr>
                        <a:t>you must book the car rental via Egencia</a:t>
                      </a: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Booking a car with another rental company will not be reimbursed</a:t>
                      </a: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Mid-sized or full size (when needed) is the standard size</a:t>
                      </a: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DO NOT choose the pre-pay fuel option</a:t>
                      </a: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Insurance Coverage is included with all Avis and Budget rates</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Avis is the primary</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vendor</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hlinkClick r:id="rId3"/>
                        </a:rPr>
                        <a:t>http://www.avis.com/car-rental/avisHome/home.ac</a:t>
                      </a:r>
                      <a:endParaRPr lang="en-US" sz="1200" kern="1200" dirty="0">
                        <a:solidFill>
                          <a:schemeClr val="dk1"/>
                        </a:solidFill>
                        <a:latin typeface="+mn-lt"/>
                        <a:ea typeface="+mn-ea"/>
                        <a:cs typeface="+mn-cs"/>
                      </a:endParaRP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Budget is the secondary vendor</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hlinkClick r:id="rId4"/>
                        </a:rPr>
                        <a:t>http://www.budgetcarrental.com/budget/fastbreak/index.html?T342500</a:t>
                      </a: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marR="0" lvl="1" indent="-171450" algn="l" defTabSz="914400" rtl="0" eaLnBrk="1" fontAlgn="auto" latinLnBrk="0" hangingPunct="1">
                        <a:lnSpc>
                          <a:spcPct val="100000"/>
                        </a:lnSpc>
                        <a:spcBef>
                          <a:spcPts val="0"/>
                        </a:spcBef>
                        <a:spcAft>
                          <a:spcPts val="0"/>
                        </a:spcAft>
                        <a:buClr>
                          <a:schemeClr val="tx2"/>
                        </a:buClr>
                        <a:buSzTx/>
                        <a:buFont typeface="Wingdings" pitchFamily="2" charset="2"/>
                        <a:buChar char="§"/>
                        <a:tabLst/>
                        <a:defRPr/>
                      </a:pPr>
                      <a:r>
                        <a:rPr lang="en-US" sz="1200" kern="1200" dirty="0">
                          <a:solidFill>
                            <a:schemeClr val="dk1"/>
                          </a:solidFill>
                          <a:latin typeface="+mn-lt"/>
                          <a:ea typeface="+mn-ea"/>
                          <a:cs typeface="+mn-cs"/>
                        </a:rPr>
                        <a:t>If an accident occurs please contact the number on your rental agreement with the car rental company</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86819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4774315" cy="549275"/>
          </a:xfrm>
        </p:spPr>
        <p:txBody>
          <a:bodyPr/>
          <a:lstStyle/>
          <a:p>
            <a:r>
              <a:rPr lang="en-US" sz="2000" b="1" dirty="0">
                <a:solidFill>
                  <a:schemeClr val="accent2"/>
                </a:solidFill>
              </a:rPr>
              <a:t>Travel: Rental Car</a:t>
            </a:r>
          </a:p>
        </p:txBody>
      </p:sp>
      <p:sp>
        <p:nvSpPr>
          <p:cNvPr id="7" name="Content Placeholder 6"/>
          <p:cNvSpPr>
            <a:spLocks noGrp="1"/>
          </p:cNvSpPr>
          <p:nvPr>
            <p:ph idx="4294967295"/>
          </p:nvPr>
        </p:nvSpPr>
        <p:spPr>
          <a:xfrm>
            <a:off x="632400" y="1052670"/>
            <a:ext cx="8785220" cy="5029200"/>
          </a:xfrm>
        </p:spPr>
        <p:txBody>
          <a:bodyPr>
            <a:normAutofit fontScale="85000" lnSpcReduction="10000"/>
          </a:bodyPr>
          <a:lstStyle/>
          <a:p>
            <a:pPr marL="0" lvl="1" indent="1588">
              <a:buNone/>
            </a:pPr>
            <a:r>
              <a:rPr lang="en-US" sz="1200" dirty="0"/>
              <a:t>The </a:t>
            </a:r>
            <a:r>
              <a:rPr lang="en-US" sz="1200" b="1" dirty="0"/>
              <a:t>Avis Preferred </a:t>
            </a:r>
            <a:r>
              <a:rPr lang="en-US" sz="1200" dirty="0"/>
              <a:t>Service program provides rate savings, compliance, the ability to bypass the rental counter, and go straight  your pre-assigned rental vehicle. </a:t>
            </a:r>
          </a:p>
          <a:p>
            <a:pPr lvl="1"/>
            <a:r>
              <a:rPr lang="en-US" sz="1200" dirty="0"/>
              <a:t>All business travelers should sign up for Avis Preferred Service if not already a member by completing a brief  on-line application which is available by clicking the below link to enroll today</a:t>
            </a:r>
          </a:p>
          <a:p>
            <a:pPr lvl="2"/>
            <a:r>
              <a:rPr lang="en-US" sz="1200" dirty="0"/>
              <a:t>Preferred Service includes the opportunity to bypass the Avis rental counter in addition to many benefits as listed above</a:t>
            </a:r>
          </a:p>
          <a:p>
            <a:pPr lvl="2"/>
            <a:r>
              <a:rPr lang="en-US" sz="1200" dirty="0"/>
              <a:t>Upon completion of the enrollment application, the site  will auto-return to you your new Avis Preferred Wizard number</a:t>
            </a:r>
          </a:p>
          <a:p>
            <a:pPr lvl="2"/>
            <a:r>
              <a:rPr lang="en-US" sz="1200" dirty="0"/>
              <a:t>Click here to Enroll in Preferred Service Today: </a:t>
            </a:r>
            <a:r>
              <a:rPr lang="en-US" sz="1200" dirty="0">
                <a:hlinkClick r:id="rId3"/>
              </a:rPr>
              <a:t>https://www.avis.com/car-rental/profile/go.ac?A603800</a:t>
            </a:r>
            <a:endParaRPr lang="en-US" sz="1200" dirty="0"/>
          </a:p>
          <a:p>
            <a:pPr lvl="1"/>
            <a:r>
              <a:rPr lang="en-US" sz="1200" dirty="0"/>
              <a:t>Personal or vacations Avis rentals for Capgemini click here: </a:t>
            </a:r>
            <a:r>
              <a:rPr lang="en-US" sz="1200" dirty="0">
                <a:hlinkClick r:id="rId4"/>
              </a:rPr>
              <a:t>https://www.avis.com/car-rental/profile/go.ac?A603890</a:t>
            </a:r>
            <a:endParaRPr lang="en-US" sz="1200" dirty="0"/>
          </a:p>
          <a:p>
            <a:pPr lvl="1"/>
            <a:r>
              <a:rPr lang="en-US" sz="1200" dirty="0"/>
              <a:t>If you currently possess an Avis Preferred Wizard Number, please go to </a:t>
            </a:r>
            <a:r>
              <a:rPr lang="en-US" sz="1200" dirty="0">
                <a:hlinkClick r:id="rId5" tooltip="http://www.avis.com/"/>
              </a:rPr>
              <a:t>http://www.avis.com</a:t>
            </a:r>
            <a:r>
              <a:rPr lang="en-US" sz="1200" dirty="0"/>
              <a:t> and click on  “Register Now” for MyAvis to ensure your Avis Wizard Number includes the correct Avis Worldwide Discount (AWD) Number </a:t>
            </a:r>
            <a:r>
              <a:rPr lang="en-US" sz="1200" b="1" dirty="0"/>
              <a:t>A603800</a:t>
            </a:r>
            <a:r>
              <a:rPr lang="en-US" sz="1200" dirty="0"/>
              <a:t> for your Capgemini rentals</a:t>
            </a:r>
          </a:p>
          <a:p>
            <a:pPr lvl="2"/>
            <a:r>
              <a:rPr lang="en-US" sz="1200" dirty="0"/>
              <a:t>You may reach an Avis Customer Service Representative at 1-866-842-5552 then press 2.  Please have your Avis Wizard # available.   </a:t>
            </a:r>
          </a:p>
          <a:p>
            <a:pPr lvl="2"/>
            <a:endParaRPr lang="en-US" sz="1200" dirty="0"/>
          </a:p>
          <a:p>
            <a:pPr marL="0" lvl="1" indent="1588">
              <a:buNone/>
            </a:pPr>
            <a:r>
              <a:rPr lang="en-US" sz="1200" dirty="0"/>
              <a:t>Sign up for </a:t>
            </a:r>
            <a:r>
              <a:rPr lang="en-US" sz="1200" b="1" dirty="0"/>
              <a:t>Budget Fastbreak Service </a:t>
            </a:r>
            <a:r>
              <a:rPr lang="en-US" sz="1200" dirty="0"/>
              <a:t>to ensure expedited services by completing a brief on-line application which is available at </a:t>
            </a:r>
            <a:r>
              <a:rPr lang="en-US" sz="1200" dirty="0">
                <a:hlinkClick r:id="rId6"/>
              </a:rPr>
              <a:t>http://www.budgetcarrental.com/budget/fastbreak/index.html?T342500</a:t>
            </a:r>
            <a:endParaRPr lang="en-US" sz="1200" dirty="0"/>
          </a:p>
          <a:p>
            <a:pPr lvl="1"/>
            <a:r>
              <a:rPr lang="en-US" sz="1200" dirty="0"/>
              <a:t>If you currently possess a Budget Fastbreak number, it is not necessary to complete the application, but you do need  to ensure your profile has the accurate Capgemini Discount Number T342500, credit card information, driver's license, and e-mail address in order to receive E-receipts</a:t>
            </a:r>
          </a:p>
          <a:p>
            <a:pPr lvl="1"/>
            <a:r>
              <a:rPr lang="en-US" sz="1200" dirty="0"/>
              <a:t>Personal or Vacation Rentals with Budget click here: </a:t>
            </a:r>
            <a:r>
              <a:rPr lang="en-US" sz="1200" dirty="0">
                <a:hlinkClick r:id="rId7"/>
              </a:rPr>
              <a:t>http://www.budgetcarrental.com/budget/fastbreak/index.html?T342590</a:t>
            </a:r>
            <a:endParaRPr lang="en-US" sz="1200" dirty="0"/>
          </a:p>
          <a:p>
            <a:pPr lvl="1"/>
            <a:endParaRPr lang="en-US" sz="1200" dirty="0"/>
          </a:p>
          <a:p>
            <a:pPr lvl="1"/>
            <a:endParaRPr lang="en-US" sz="1200" dirty="0"/>
          </a:p>
          <a:p>
            <a:pPr marL="0" lvl="1" indent="1588">
              <a:buNone/>
            </a:pPr>
            <a:endParaRPr lang="en-US" sz="1200" dirty="0"/>
          </a:p>
          <a:p>
            <a:pPr marL="0" lvl="1" indent="1588">
              <a:buNone/>
            </a:pPr>
            <a:endParaRPr lang="en-US" sz="1200" dirty="0"/>
          </a:p>
        </p:txBody>
      </p:sp>
    </p:spTree>
    <p:extLst>
      <p:ext uri="{BB962C8B-B14F-4D97-AF65-F5344CB8AC3E}">
        <p14:creationId xmlns:p14="http://schemas.microsoft.com/office/powerpoint/2010/main" val="3864577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solidFill>
                  <a:schemeClr val="accent2"/>
                </a:solidFill>
              </a:rPr>
              <a:t>Travel: Policy (US / Canada) (cont.)</a:t>
            </a:r>
          </a:p>
        </p:txBody>
      </p:sp>
      <p:graphicFrame>
        <p:nvGraphicFramePr>
          <p:cNvPr id="9" name="Table 8"/>
          <p:cNvGraphicFramePr>
            <a:graphicFrameLocks noGrp="1"/>
          </p:cNvGraphicFramePr>
          <p:nvPr>
            <p:extLst>
              <p:ext uri="{D42A27DB-BD31-4B8C-83A1-F6EECF244321}">
                <p14:modId xmlns:p14="http://schemas.microsoft.com/office/powerpoint/2010/main" val="513007867"/>
              </p:ext>
            </p:extLst>
          </p:nvPr>
        </p:nvGraphicFramePr>
        <p:xfrm>
          <a:off x="466725" y="980660"/>
          <a:ext cx="9022907" cy="5486400"/>
        </p:xfrm>
        <a:graphic>
          <a:graphicData uri="http://schemas.openxmlformats.org/drawingml/2006/table">
            <a:tbl>
              <a:tblPr firstRow="1" bandRow="1">
                <a:tableStyleId>{5C22544A-7EE6-4342-B048-85BDC9FD1C3A}</a:tableStyleId>
              </a:tblPr>
              <a:tblGrid>
                <a:gridCol w="1680706">
                  <a:extLst>
                    <a:ext uri="{9D8B030D-6E8A-4147-A177-3AD203B41FA5}">
                      <a16:colId xmlns:a16="http://schemas.microsoft.com/office/drawing/2014/main" val="20000"/>
                    </a:ext>
                  </a:extLst>
                </a:gridCol>
                <a:gridCol w="3728302">
                  <a:extLst>
                    <a:ext uri="{9D8B030D-6E8A-4147-A177-3AD203B41FA5}">
                      <a16:colId xmlns:a16="http://schemas.microsoft.com/office/drawing/2014/main" val="20001"/>
                    </a:ext>
                  </a:extLst>
                </a:gridCol>
                <a:gridCol w="1562073">
                  <a:extLst>
                    <a:ext uri="{9D8B030D-6E8A-4147-A177-3AD203B41FA5}">
                      <a16:colId xmlns:a16="http://schemas.microsoft.com/office/drawing/2014/main" val="20002"/>
                    </a:ext>
                  </a:extLst>
                </a:gridCol>
                <a:gridCol w="2051826">
                  <a:extLst>
                    <a:ext uri="{9D8B030D-6E8A-4147-A177-3AD203B41FA5}">
                      <a16:colId xmlns:a16="http://schemas.microsoft.com/office/drawing/2014/main" val="20003"/>
                    </a:ext>
                  </a:extLst>
                </a:gridCol>
              </a:tblGrid>
              <a:tr h="0">
                <a:tc>
                  <a:txBody>
                    <a:bodyPr/>
                    <a:lstStyle/>
                    <a:p>
                      <a:pPr algn="ctr"/>
                      <a:r>
                        <a:rPr lang="en-US" sz="1200" dirty="0"/>
                        <a:t>Type of Travel</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r>
                        <a:rPr lang="en-US" sz="1200" dirty="0"/>
                        <a:t>Policy</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algn="ctr"/>
                      <a:r>
                        <a:rPr lang="en-US" sz="1200" dirty="0"/>
                        <a:t> </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tc>
                  <a:txBody>
                    <a:bodyPr/>
                    <a:lstStyle/>
                    <a:p>
                      <a:pPr marL="171450" indent="-171450" algn="l">
                        <a:buFont typeface="Arial" panose="020B0604020202020204" pitchFamily="34" charset="0"/>
                        <a:buChar char="•"/>
                      </a:pPr>
                      <a:r>
                        <a:rPr lang="en-US" sz="1200" dirty="0"/>
                        <a:t>Additional</a:t>
                      </a:r>
                      <a:r>
                        <a:rPr lang="en-US" sz="1200" baseline="0" dirty="0"/>
                        <a:t> Notes</a:t>
                      </a:r>
                      <a:endParaRPr lang="en-US" sz="1200" dirty="0"/>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0"/>
                  </a:ext>
                </a:extLst>
              </a:tr>
              <a:tr h="564776">
                <a:tc>
                  <a:txBody>
                    <a:bodyPr/>
                    <a:lstStyle/>
                    <a:p>
                      <a:pPr marL="109538" indent="-109538" algn="l">
                        <a:buFont typeface="Arial" pitchFamily="34" charset="0"/>
                        <a:buNone/>
                      </a:pPr>
                      <a:r>
                        <a:rPr lang="en-US" sz="1200" b="1" dirty="0"/>
                        <a:t>Accommodations</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a:txBody>
                    <a:bodyPr/>
                    <a:lstStyle/>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Egencia online tool has all hotels that offer Capgemini discounts loaded in their system</a:t>
                      </a:r>
                    </a:p>
                    <a:p>
                      <a:pPr marL="171450"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“No-show” charges are the employee’s responsibility</a:t>
                      </a:r>
                    </a:p>
                    <a:p>
                      <a:pPr marL="171450"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Itemized hotel receipt required for reimbursement</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marR="0" indent="-171450" algn="ctr" defTabSz="914400" rtl="0" eaLnBrk="1" fontAlgn="auto" latinLnBrk="0" hangingPunct="1">
                        <a:lnSpc>
                          <a:spcPct val="100000"/>
                        </a:lnSpc>
                        <a:spcBef>
                          <a:spcPts val="0"/>
                        </a:spcBef>
                        <a:spcAft>
                          <a:spcPts val="0"/>
                        </a:spcAft>
                        <a:buClr>
                          <a:schemeClr val="tx2"/>
                        </a:buClr>
                        <a:buSzTx/>
                        <a:buFont typeface="Wingdings" pitchFamily="2" charset="2"/>
                        <a:buNone/>
                        <a:tabLst/>
                        <a:defRPr/>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indent="-171450" algn="l" defTabSz="914400" rtl="0" eaLnBrk="1" latinLnBrk="0" hangingPunct="1">
                        <a:buClr>
                          <a:schemeClr val="tx2"/>
                        </a:buClr>
                        <a:buFont typeface="Arial" panose="020B0604020202020204" pitchFamily="34" charset="0"/>
                        <a:buChar char="•"/>
                      </a:pPr>
                      <a:r>
                        <a:rPr lang="en-US" sz="1200" kern="1200" dirty="0">
                          <a:solidFill>
                            <a:schemeClr val="dk1"/>
                          </a:solidFill>
                          <a:latin typeface="+mn-lt"/>
                          <a:ea typeface="+mn-ea"/>
                          <a:cs typeface="+mn-cs"/>
                        </a:rPr>
                        <a:t>Be sure to collect all receipts for your business </a:t>
                      </a:r>
                      <a:r>
                        <a:rPr lang="en-US" sz="1200" kern="1200" baseline="0" dirty="0">
                          <a:solidFill>
                            <a:schemeClr val="dk1"/>
                          </a:solidFill>
                          <a:latin typeface="+mn-lt"/>
                          <a:ea typeface="+mn-ea"/>
                          <a:cs typeface="+mn-cs"/>
                        </a:rPr>
                        <a:t>travel</a:t>
                      </a: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1"/>
                  </a:ext>
                </a:extLst>
              </a:tr>
              <a:tr h="640080">
                <a:tc>
                  <a:txBody>
                    <a:bodyPr/>
                    <a:lstStyle/>
                    <a:p>
                      <a:pPr marL="109538" indent="-109538" algn="l">
                        <a:buFont typeface="Arial" pitchFamily="34" charset="0"/>
                        <a:buNone/>
                      </a:pPr>
                      <a:r>
                        <a:rPr lang="en-US" sz="1200" b="1" dirty="0"/>
                        <a:t>Meals</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a:txBody>
                    <a:bodyPr/>
                    <a:lstStyle/>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Detailed receipts are required for all meal purchases</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Detailed reimbursement</a:t>
                      </a:r>
                      <a:r>
                        <a:rPr lang="en-US" sz="1200" kern="1200" baseline="0" dirty="0">
                          <a:solidFill>
                            <a:schemeClr val="dk1"/>
                          </a:solidFill>
                          <a:latin typeface="+mn-lt"/>
                          <a:ea typeface="+mn-ea"/>
                          <a:cs typeface="+mn-cs"/>
                        </a:rPr>
                        <a:t> amounts shown on next slide</a:t>
                      </a: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0" lvl="1" indent="0" algn="ctr" defTabSz="914400" rtl="0" eaLnBrk="1" latinLnBrk="0" hangingPunct="1">
                        <a:buClr>
                          <a:schemeClr val="tx2"/>
                        </a:buClr>
                        <a:buFontTx/>
                        <a:buNone/>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0" indent="0" algn="ctr" defTabSz="914400" rtl="0" eaLnBrk="1" latinLnBrk="0" hangingPunct="1">
                        <a:buClr>
                          <a:schemeClr val="tx2"/>
                        </a:buClr>
                        <a:buFont typeface="Wingdings" pitchFamily="2" charset="2"/>
                        <a:buNone/>
                      </a:pPr>
                      <a:r>
                        <a:rPr lang="en-US" sz="1200" kern="1200" dirty="0">
                          <a:solidFill>
                            <a:schemeClr val="dk1"/>
                          </a:solidFill>
                          <a:latin typeface="+mn-lt"/>
                          <a:ea typeface="+mn-ea"/>
                          <a:cs typeface="+mn-cs"/>
                        </a:rPr>
                        <a:t>N/A</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2"/>
                  </a:ext>
                </a:extLst>
              </a:tr>
              <a:tr h="1242508">
                <a:tc>
                  <a:txBody>
                    <a:bodyPr/>
                    <a:lstStyle/>
                    <a:p>
                      <a:pPr marL="109538" indent="-109538" algn="l">
                        <a:buFont typeface="Arial" pitchFamily="34" charset="0"/>
                        <a:buNone/>
                      </a:pPr>
                      <a:r>
                        <a:rPr lang="en-US" sz="1200" b="1" dirty="0"/>
                        <a:t>Transportation</a:t>
                      </a:r>
                    </a:p>
                  </a:txBody>
                  <a:tcPr marL="99060" marR="99060" anchor="ctr">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solidFill>
                      <a:schemeClr val="accent5"/>
                    </a:solidFill>
                  </a:tcPr>
                </a:tc>
                <a:tc>
                  <a:txBody>
                    <a:bodyPr/>
                    <a:lstStyle/>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Free shuttle service from Rosemont office to O’Hare Call 847-318-0554 to arrange transportation </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Many major hotels offer free shuttle service</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When using personal vehicle, either gas or an amount per mile will be reimbursed</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In the US, the amount is 54¢/mile (USD) per IRS regulations</a:t>
                      </a: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lvl="1" indent="-171450" algn="ctr" defTabSz="914400" rtl="0" eaLnBrk="1" latinLnBrk="0" hangingPunct="1">
                        <a:buClr>
                          <a:schemeClr val="tx2"/>
                        </a:buClr>
                        <a:buFontTx/>
                        <a:buNone/>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tc>
                  <a:txBody>
                    <a:bodyPr/>
                    <a:lstStyle/>
                    <a:p>
                      <a:pPr marL="171450" lvl="1" indent="-171450" algn="l" defTabSz="914400" rtl="0" eaLnBrk="1" latinLnBrk="0" hangingPunct="1">
                        <a:buClr>
                          <a:schemeClr val="tx2"/>
                        </a:buClr>
                        <a:buFont typeface="Wingdings" pitchFamily="2" charset="2"/>
                        <a:buChar char="§"/>
                      </a:pPr>
                      <a:r>
                        <a:rPr lang="en-US" sz="1200" kern="1200" dirty="0">
                          <a:solidFill>
                            <a:schemeClr val="dk1"/>
                          </a:solidFill>
                          <a:latin typeface="+mn-lt"/>
                          <a:ea typeface="+mn-ea"/>
                          <a:cs typeface="+mn-cs"/>
                        </a:rPr>
                        <a:t>If leaving your car overnight in the Rosemont office parking lot you MUST fill out an “overnight parking form” and submit it to the building security guard to avoid your car being towed. Obtain the form in the mailrooms of the Rosemont office</a:t>
                      </a:r>
                    </a:p>
                    <a:p>
                      <a:pPr marL="171450" lvl="1" indent="-171450" algn="l" defTabSz="914400" rtl="0" eaLnBrk="1" latinLnBrk="0" hangingPunct="1">
                        <a:buClr>
                          <a:schemeClr val="tx2"/>
                        </a:buClr>
                        <a:buFont typeface="Wingdings" pitchFamily="2" charset="2"/>
                        <a:buChar char="§"/>
                      </a:pPr>
                      <a:endParaRPr lang="en-US" sz="1200" kern="1200" dirty="0">
                        <a:solidFill>
                          <a:schemeClr val="dk1"/>
                        </a:solidFill>
                        <a:latin typeface="+mn-lt"/>
                        <a:ea typeface="+mn-ea"/>
                        <a:cs typeface="+mn-cs"/>
                      </a:endParaRPr>
                    </a:p>
                  </a:txBody>
                  <a:tcPr marL="99060" marR="99060">
                    <a:lnL w="19050" cap="flat" cmpd="sng" algn="ctr">
                      <a:solidFill>
                        <a:schemeClr val="tx2"/>
                      </a:solidFill>
                      <a:prstDash val="solid"/>
                      <a:round/>
                      <a:headEnd type="none" w="med" len="med"/>
                      <a:tailEnd type="none" w="med" len="med"/>
                    </a:lnL>
                    <a:lnR w="1905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905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4494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95300" y="990600"/>
            <a:ext cx="9410700" cy="5029200"/>
          </a:xfrm>
        </p:spPr>
        <p:txBody>
          <a:bodyPr/>
          <a:lstStyle/>
          <a:p>
            <a:endParaRPr lang="en-US" dirty="0"/>
          </a:p>
          <a:p>
            <a:r>
              <a:rPr lang="en-US" b="1" dirty="0"/>
              <a:t>		</a:t>
            </a:r>
            <a:r>
              <a:rPr lang="en-US" dirty="0"/>
              <a:t>		</a:t>
            </a:r>
          </a:p>
          <a:p>
            <a:r>
              <a:rPr lang="en-US" dirty="0"/>
              <a:t>	</a:t>
            </a:r>
          </a:p>
          <a:p>
            <a:endParaRPr lang="en-US" dirty="0"/>
          </a:p>
          <a:p>
            <a:r>
              <a:rPr lang="en-US" dirty="0"/>
              <a:t>Austin			$6</a:t>
            </a:r>
            <a:r>
              <a:rPr lang="pl-PL" dirty="0"/>
              <a:t>0</a:t>
            </a:r>
            <a:r>
              <a:rPr lang="en-US" dirty="0"/>
              <a:t>		</a:t>
            </a:r>
            <a:r>
              <a:rPr lang="pl-PL" dirty="0"/>
              <a:t> 	</a:t>
            </a:r>
            <a:r>
              <a:rPr lang="en-US" dirty="0"/>
              <a:t>$225</a:t>
            </a:r>
            <a:endParaRPr lang="pl-PL" dirty="0"/>
          </a:p>
          <a:p>
            <a:r>
              <a:rPr lang="en-US" dirty="0"/>
              <a:t>Chicago			$60		 	$225</a:t>
            </a:r>
          </a:p>
          <a:p>
            <a:r>
              <a:rPr lang="en-US" dirty="0"/>
              <a:t>Houston	 	$60		 	$225</a:t>
            </a:r>
          </a:p>
          <a:p>
            <a:r>
              <a:rPr lang="en-US" dirty="0"/>
              <a:t>Jersey City		$60		 	$230</a:t>
            </a:r>
          </a:p>
          <a:p>
            <a:r>
              <a:rPr lang="en-US" dirty="0"/>
              <a:t>Los Angeles		$60		 	$225</a:t>
            </a:r>
          </a:p>
          <a:p>
            <a:r>
              <a:rPr lang="en-US" dirty="0"/>
              <a:t>Newark			$60			$225</a:t>
            </a:r>
          </a:p>
          <a:p>
            <a:r>
              <a:rPr lang="sv-SE" dirty="0"/>
              <a:t>New York		$60	 		$365</a:t>
            </a:r>
          </a:p>
          <a:p>
            <a:r>
              <a:rPr lang="es-ES" dirty="0"/>
              <a:t>San Francisco-</a:t>
            </a:r>
          </a:p>
          <a:p>
            <a:r>
              <a:rPr lang="es-ES" dirty="0"/>
              <a:t>Bay Airport		$60		 	$225</a:t>
            </a:r>
          </a:p>
          <a:p>
            <a:r>
              <a:rPr lang="es-ES" dirty="0"/>
              <a:t>San Francisco- </a:t>
            </a:r>
          </a:p>
          <a:p>
            <a:r>
              <a:rPr lang="es-ES" dirty="0"/>
              <a:t>Downtown		$60		 	$290</a:t>
            </a:r>
          </a:p>
          <a:p>
            <a:r>
              <a:rPr lang="es-ES" dirty="0"/>
              <a:t>Other US Cities		$60			$150</a:t>
            </a:r>
          </a:p>
        </p:txBody>
      </p:sp>
      <p:sp>
        <p:nvSpPr>
          <p:cNvPr id="4" name="Title 2"/>
          <p:cNvSpPr txBox="1">
            <a:spLocks/>
          </p:cNvSpPr>
          <p:nvPr/>
        </p:nvSpPr>
        <p:spPr bwMode="auto">
          <a:xfrm>
            <a:off x="465582" y="122512"/>
            <a:ext cx="4487418"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accent2"/>
                </a:solidFill>
                <a:effectLst/>
                <a:uLnTx/>
                <a:uFillTx/>
                <a:latin typeface="+mj-lt"/>
                <a:ea typeface="+mj-ea"/>
                <a:cs typeface="+mj-cs"/>
              </a:rPr>
              <a:t>Travel: Policy (US) (cont.)</a:t>
            </a:r>
          </a:p>
        </p:txBody>
      </p:sp>
      <p:sp>
        <p:nvSpPr>
          <p:cNvPr id="9" name="Rectangle 8"/>
          <p:cNvSpPr/>
          <p:nvPr/>
        </p:nvSpPr>
        <p:spPr bwMode="auto">
          <a:xfrm>
            <a:off x="540328" y="1211283"/>
            <a:ext cx="7924800" cy="41746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US" dirty="0">
                <a:solidFill>
                  <a:schemeClr val="bg1"/>
                </a:solidFill>
              </a:rPr>
              <a:t>		Meals </a:t>
            </a:r>
            <a:r>
              <a:rPr lang="en-US" sz="1100" dirty="0">
                <a:solidFill>
                  <a:schemeClr val="bg1"/>
                </a:solidFill>
              </a:rPr>
              <a:t>(per person)</a:t>
            </a:r>
            <a:r>
              <a:rPr lang="en-US" dirty="0">
                <a:solidFill>
                  <a:schemeClr val="bg1"/>
                </a:solidFill>
              </a:rPr>
              <a:t>	Hotel </a:t>
            </a:r>
            <a:r>
              <a:rPr lang="en-US" sz="1100" dirty="0">
                <a:solidFill>
                  <a:schemeClr val="bg1"/>
                </a:solidFill>
              </a:rPr>
              <a:t>(incl. breakfast)</a:t>
            </a:r>
            <a:endParaRPr kumimoji="0" lang="en-US" sz="11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91666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625475" y="136526"/>
            <a:ext cx="8713788" cy="549275"/>
          </a:xfrm>
        </p:spPr>
        <p:txBody>
          <a:bodyPr/>
          <a:lstStyle/>
          <a:p>
            <a:r>
              <a:rPr lang="en-US" dirty="0"/>
              <a:t>American Express Corporate Card</a:t>
            </a:r>
          </a:p>
        </p:txBody>
      </p:sp>
      <p:sp>
        <p:nvSpPr>
          <p:cNvPr id="12" name="Rectangle 3"/>
          <p:cNvSpPr>
            <a:spLocks noChangeArrowheads="1"/>
          </p:cNvSpPr>
          <p:nvPr/>
        </p:nvSpPr>
        <p:spPr bwMode="auto">
          <a:xfrm>
            <a:off x="625476" y="906463"/>
            <a:ext cx="8559800" cy="4962074"/>
          </a:xfrm>
          <a:prstGeom prst="rect">
            <a:avLst/>
          </a:prstGeom>
          <a:noFill/>
          <a:ln w="9525">
            <a:noFill/>
            <a:miter lim="800000"/>
            <a:headEnd/>
            <a:tailEnd/>
          </a:ln>
        </p:spPr>
        <p:txBody>
          <a:bodyPr tIns="91440" bIns="91440"/>
          <a:lstStyle/>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For business use only</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No annual fee for cardholders</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Required for all business transactions – </a:t>
            </a:r>
            <a:r>
              <a:rPr lang="en-US" sz="1600" b="1" dirty="0">
                <a:solidFill>
                  <a:srgbClr val="000000"/>
                </a:solidFill>
                <a:latin typeface="Arial" panose="020B0604020202020204" pitchFamily="34" charset="0"/>
                <a:cs typeface="Arial" panose="020B0604020202020204" pitchFamily="34" charset="0"/>
              </a:rPr>
              <a:t>required</a:t>
            </a:r>
            <a:r>
              <a:rPr lang="en-US" sz="1600" dirty="0">
                <a:solidFill>
                  <a:srgbClr val="000000"/>
                </a:solidFill>
                <a:latin typeface="Arial" panose="020B0604020202020204" pitchFamily="34" charset="0"/>
                <a:cs typeface="Arial" panose="020B0604020202020204" pitchFamily="34" charset="0"/>
              </a:rPr>
              <a:t> for all Egencia transactions</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Employee is personally liable and responsible for paying the bill on time</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Monthly monitoring</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To apply please go to </a:t>
            </a:r>
            <a:r>
              <a:rPr lang="en-US" sz="1600" dirty="0">
                <a:solidFill>
                  <a:srgbClr val="000000"/>
                </a:solidFill>
                <a:latin typeface="Arial" panose="020B0604020202020204" pitchFamily="34" charset="0"/>
                <a:cs typeface="Arial" panose="020B0604020202020204" pitchFamily="34" charset="0"/>
                <a:hlinkClick r:id="rId3"/>
              </a:rPr>
              <a:t>www.americanexpress.com/applyforcard</a:t>
            </a:r>
            <a:r>
              <a:rPr lang="en-US" sz="1600" dirty="0">
                <a:solidFill>
                  <a:srgbClr val="000000"/>
                </a:solidFill>
                <a:latin typeface="Arial" panose="020B0604020202020204" pitchFamily="34" charset="0"/>
                <a:cs typeface="Arial" panose="020B0604020202020204" pitchFamily="34" charset="0"/>
              </a:rPr>
              <a:t> and type in the access key code of j6v3ipib</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Card usually arrives in 7-10 business days </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Rush is available for $15 Fee (can be expensed if required using the charge code you will be provided at the end </a:t>
            </a:r>
            <a:r>
              <a:rPr lang="en-US" sz="1600">
                <a:solidFill>
                  <a:srgbClr val="000000"/>
                </a:solidFill>
                <a:latin typeface="Arial" panose="020B0604020202020204" pitchFamily="34" charset="0"/>
                <a:cs typeface="Arial" panose="020B0604020202020204" pitchFamily="34" charset="0"/>
              </a:rPr>
              <a:t>of your Onboarding </a:t>
            </a:r>
            <a:r>
              <a:rPr lang="en-US" sz="1600" dirty="0">
                <a:solidFill>
                  <a:srgbClr val="000000"/>
                </a:solidFill>
                <a:latin typeface="Arial" panose="020B0604020202020204" pitchFamily="34" charset="0"/>
                <a:cs typeface="Arial" panose="020B0604020202020204" pitchFamily="34" charset="0"/>
              </a:rPr>
              <a:t>class)</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No SSN? Please check box for non-US Citizen and put a future date of when you will depart the US (Must be at least 90 days from application date) </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Please abbreviate address as much as possible if space is not big enough (i.e. 123 Main Street Apartment 456 can be 123 Mn St #456)</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Use CAPGEMINI email for statements </a:t>
            </a:r>
          </a:p>
          <a:p>
            <a:pPr marL="163513" lvl="1" indent="-161925" eaLnBrk="0" fontAlgn="base" hangingPunct="0">
              <a:lnSpc>
                <a:spcPct val="90000"/>
              </a:lnSpc>
              <a:spcBef>
                <a:spcPct val="0"/>
              </a:spcBef>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Enter Employee ID (Provided to you by HR) </a:t>
            </a:r>
          </a:p>
          <a:p>
            <a:pPr marL="163513" lvl="1" indent="-161925">
              <a:lnSpc>
                <a:spcPct val="90000"/>
              </a:lnSpc>
              <a:spcAft>
                <a:spcPct val="20000"/>
              </a:spcAft>
              <a:buClr>
                <a:srgbClr val="004B66"/>
              </a:buClr>
              <a:buFont typeface="Wingdings" pitchFamily="2" charset="2"/>
              <a:buChar char="§"/>
            </a:pPr>
            <a:r>
              <a:rPr lang="en-US" sz="1600" dirty="0">
                <a:solidFill>
                  <a:srgbClr val="000000"/>
                </a:solidFill>
                <a:latin typeface="Arial" panose="020B0604020202020204" pitchFamily="34" charset="0"/>
                <a:cs typeface="Arial" panose="020B0604020202020204" pitchFamily="34" charset="0"/>
              </a:rPr>
              <a:t>To Sync card up with Concur email </a:t>
            </a:r>
            <a:r>
              <a:rPr lang="en-US" sz="1600" dirty="0">
                <a:solidFill>
                  <a:srgbClr val="000000"/>
                </a:solidFill>
                <a:latin typeface="Arial" panose="020B0604020202020204" pitchFamily="34" charset="0"/>
                <a:cs typeface="Arial" panose="020B0604020202020204" pitchFamily="34" charset="0"/>
                <a:hlinkClick r:id="rId4"/>
              </a:rPr>
              <a:t>naac.teinquiry.in@capgemini.com</a:t>
            </a:r>
            <a:r>
              <a:rPr lang="en-US" sz="1600" dirty="0">
                <a:solidFill>
                  <a:srgbClr val="000000"/>
                </a:solidFill>
                <a:latin typeface="Arial" panose="020B0604020202020204" pitchFamily="34" charset="0"/>
                <a:cs typeface="Arial" panose="020B0604020202020204" pitchFamily="34" charset="0"/>
              </a:rPr>
              <a:t> with card number and country (I.E. US or Canada) along with </a:t>
            </a:r>
            <a:r>
              <a:rPr lang="en-US" sz="1600" dirty="0">
                <a:latin typeface="Arial" panose="020B0604020202020204" pitchFamily="34" charset="0"/>
                <a:cs typeface="Arial" panose="020B0604020202020204" pitchFamily="34" charset="0"/>
              </a:rPr>
              <a:t>Full Name on the AMEX Card</a:t>
            </a:r>
          </a:p>
          <a:p>
            <a:pPr marL="163513" lvl="1" indent="-161925">
              <a:lnSpc>
                <a:spcPct val="90000"/>
              </a:lnSpc>
              <a:spcAft>
                <a:spcPct val="20000"/>
              </a:spcAft>
              <a:buClr>
                <a:srgbClr val="004B66"/>
              </a:buClr>
              <a:buFont typeface="Wingdings" pitchFamily="2" charset="2"/>
              <a:buChar char="§"/>
            </a:pPr>
            <a:endParaRPr lang="en-US" sz="1600" dirty="0">
              <a:solidFill>
                <a:srgbClr val="000000"/>
              </a:solidFill>
              <a:latin typeface="Arial" charset="0"/>
              <a:cs typeface="Arial" charset="0"/>
            </a:endParaRPr>
          </a:p>
          <a:p>
            <a:pPr marL="163513" lvl="1" indent="-161925" eaLnBrk="0" fontAlgn="base" hangingPunct="0">
              <a:lnSpc>
                <a:spcPct val="90000"/>
              </a:lnSpc>
              <a:spcBef>
                <a:spcPct val="0"/>
              </a:spcBef>
              <a:spcAft>
                <a:spcPct val="20000"/>
              </a:spcAft>
              <a:buClr>
                <a:srgbClr val="004B66"/>
              </a:buClr>
            </a:pPr>
            <a:endParaRPr lang="en-US" sz="1600" dirty="0">
              <a:solidFill>
                <a:srgbClr val="000000"/>
              </a:solidFill>
              <a:latin typeface="Arial" charset="0"/>
              <a:cs typeface="Arial" charset="0"/>
            </a:endParaRPr>
          </a:p>
          <a:p>
            <a:pPr algn="l" rtl="0" eaLnBrk="0" fontAlgn="base" hangingPunct="0">
              <a:lnSpc>
                <a:spcPct val="90000"/>
              </a:lnSpc>
              <a:spcBef>
                <a:spcPct val="0"/>
              </a:spcBef>
              <a:spcAft>
                <a:spcPct val="20000"/>
              </a:spcAft>
              <a:buClr>
                <a:srgbClr val="004B66"/>
              </a:buClr>
              <a:buFont typeface="Wingdings" pitchFamily="2" charset="2"/>
              <a:buNone/>
            </a:pPr>
            <a:endParaRPr lang="en-US" dirty="0">
              <a:solidFill>
                <a:srgbClr val="000000"/>
              </a:solidFill>
              <a:latin typeface="Arial" charset="0"/>
              <a:cs typeface="Arial" charset="0"/>
            </a:endParaRPr>
          </a:p>
          <a:p>
            <a:pPr algn="l" rtl="0" eaLnBrk="0" fontAlgn="base" hangingPunct="0">
              <a:lnSpc>
                <a:spcPct val="90000"/>
              </a:lnSpc>
              <a:spcBef>
                <a:spcPct val="0"/>
              </a:spcBef>
              <a:spcAft>
                <a:spcPct val="20000"/>
              </a:spcAft>
              <a:buClr>
                <a:srgbClr val="004B66"/>
              </a:buClr>
              <a:buFont typeface="Wingdings" pitchFamily="2" charset="2"/>
              <a:buNone/>
            </a:pPr>
            <a:endParaRPr lang="en-US" sz="1400" dirty="0">
              <a:solidFill>
                <a:srgbClr val="000000"/>
              </a:solidFill>
              <a:latin typeface="Arial" charset="0"/>
              <a:cs typeface="Arial" charset="0"/>
            </a:endParaRPr>
          </a:p>
        </p:txBody>
      </p:sp>
    </p:spTree>
    <p:extLst>
      <p:ext uri="{BB962C8B-B14F-4D97-AF65-F5344CB8AC3E}">
        <p14:creationId xmlns:p14="http://schemas.microsoft.com/office/powerpoint/2010/main" val="1590314121"/>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400" dirty="0">
                <a:solidFill>
                  <a:schemeClr val="accent1"/>
                </a:solidFill>
              </a:rPr>
              <a:t>Expense Tool</a:t>
            </a:r>
            <a:endParaRPr lang="en-US" dirty="0">
              <a:solidFill>
                <a:schemeClr val="accent1"/>
              </a:solidFill>
            </a:endParaRPr>
          </a:p>
        </p:txBody>
      </p:sp>
      <p:pic>
        <p:nvPicPr>
          <p:cNvPr id="1540097" name="Picture 1"/>
          <p:cNvPicPr>
            <a:picLocks noGrp="1" noChangeAspect="1" noChangeArrowheads="1"/>
          </p:cNvPicPr>
          <p:nvPr>
            <p:ph idx="4294967295"/>
          </p:nvPr>
        </p:nvPicPr>
        <p:blipFill>
          <a:blip r:embed="rId2"/>
          <a:stretch>
            <a:fillRect/>
          </a:stretch>
        </p:blipFill>
        <p:spPr bwMode="auto">
          <a:xfrm>
            <a:off x="466725" y="762000"/>
            <a:ext cx="9327769" cy="5547400"/>
          </a:xfrm>
          <a:prstGeom prst="rect">
            <a:avLst/>
          </a:prstGeom>
          <a:noFill/>
          <a:ln w="9525">
            <a:noFill/>
            <a:miter lim="800000"/>
            <a:headEnd/>
            <a:tailEnd/>
          </a:ln>
          <a:effectLst/>
        </p:spPr>
      </p:pic>
      <p:sp>
        <p:nvSpPr>
          <p:cNvPr id="12" name="Rectangle 11"/>
          <p:cNvSpPr/>
          <p:nvPr/>
        </p:nvSpPr>
        <p:spPr>
          <a:xfrm>
            <a:off x="6841518" y="190500"/>
            <a:ext cx="2952976" cy="1143000"/>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a:ea typeface="+mn-ea"/>
                <a:cs typeface="+mn-cs"/>
              </a:rPr>
              <a:t>Click Start a Report to begin the process.</a:t>
            </a:r>
          </a:p>
        </p:txBody>
      </p:sp>
      <p:cxnSp>
        <p:nvCxnSpPr>
          <p:cNvPr id="13" name="Straight Arrow Connector 12"/>
          <p:cNvCxnSpPr>
            <a:cxnSpLocks/>
          </p:cNvCxnSpPr>
          <p:nvPr/>
        </p:nvCxnSpPr>
        <p:spPr>
          <a:xfrm flipH="1">
            <a:off x="5682622" y="1052670"/>
            <a:ext cx="1158894" cy="8343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297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Expense Tool(cont)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466725" y="993186"/>
            <a:ext cx="8278382" cy="5460234"/>
          </a:xfrm>
          <a:prstGeom prst="rect">
            <a:avLst/>
          </a:prstGeom>
          <a:noFill/>
          <a:ln w="9525">
            <a:noFill/>
            <a:miter lim="800000"/>
            <a:headEnd/>
            <a:tailEnd/>
          </a:ln>
          <a:effectLst/>
        </p:spPr>
      </p:pic>
      <p:cxnSp>
        <p:nvCxnSpPr>
          <p:cNvPr id="6" name="Straight Arrow Connector 5"/>
          <p:cNvCxnSpPr>
            <a:cxnSpLocks/>
          </p:cNvCxnSpPr>
          <p:nvPr/>
        </p:nvCxnSpPr>
        <p:spPr>
          <a:xfrm flipH="1" flipV="1">
            <a:off x="6136557" y="3075603"/>
            <a:ext cx="1502350" cy="11754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10557" y="4251097"/>
            <a:ext cx="487045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mn-cs"/>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Verdana"/>
              </a:rPr>
              <a:t>Enter the project number given to you by your team lead</a:t>
            </a:r>
            <a:r>
              <a:rPr kumimoji="0" lang="en-US" sz="1800" b="0" i="0" u="none" strike="noStrike" kern="1200" cap="none" spc="0" normalizeH="0" baseline="0" noProof="0" dirty="0">
                <a:ln>
                  <a:noFill/>
                </a:ln>
                <a:solidFill>
                  <a:prstClr val="white"/>
                </a:solidFill>
                <a:effectLst/>
                <a:uLnTx/>
                <a:uFillTx/>
                <a:latin typeface="Verdana"/>
                <a:ea typeface="+mn-ea"/>
                <a:cs typeface="+mn-cs"/>
              </a:rPr>
              <a:t>.</a:t>
            </a:r>
          </a:p>
        </p:txBody>
      </p:sp>
    </p:spTree>
    <p:extLst>
      <p:ext uri="{BB962C8B-B14F-4D97-AF65-F5344CB8AC3E}">
        <p14:creationId xmlns:p14="http://schemas.microsoft.com/office/powerpoint/2010/main" val="260977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23C8D0D-A02E-4FEE-8C10-D3C9EEB8E5D7}"/>
              </a:ext>
            </a:extLst>
          </p:cNvPr>
          <p:cNvSpPr>
            <a:spLocks noGrp="1"/>
          </p:cNvSpPr>
          <p:nvPr>
            <p:ph type="body" sz="quarter" idx="38"/>
          </p:nvPr>
        </p:nvSpPr>
        <p:spPr/>
        <p:txBody>
          <a:bodyPr/>
          <a:lstStyle/>
          <a:p>
            <a:pPr>
              <a:lnSpc>
                <a:spcPct val="100000"/>
              </a:lnSpc>
            </a:pPr>
            <a:r>
              <a:rPr lang="en-US" sz="1600" dirty="0"/>
              <a:t>Your Windows ID and password are provided on an information sheet with the PC. In order to change the password, you </a:t>
            </a:r>
            <a:r>
              <a:rPr lang="en-US" sz="1600" b="1" dirty="0">
                <a:solidFill>
                  <a:srgbClr val="FF0000"/>
                </a:solidFill>
              </a:rPr>
              <a:t>must</a:t>
            </a:r>
            <a:r>
              <a:rPr lang="en-US" sz="1600" dirty="0"/>
              <a:t> be connected to a Capgemini network within a Capgemini office (or logged in using VPN).</a:t>
            </a:r>
          </a:p>
        </p:txBody>
      </p:sp>
      <p:sp>
        <p:nvSpPr>
          <p:cNvPr id="3" name="Title 2"/>
          <p:cNvSpPr>
            <a:spLocks noGrp="1"/>
          </p:cNvSpPr>
          <p:nvPr>
            <p:ph type="title"/>
          </p:nvPr>
        </p:nvSpPr>
        <p:spPr/>
        <p:txBody>
          <a:bodyPr/>
          <a:lstStyle/>
          <a:p>
            <a:r>
              <a:rPr lang="en-US" sz="2000" b="1" dirty="0"/>
              <a:t>Log-in &amp; Security: Password Requirements</a:t>
            </a:r>
          </a:p>
        </p:txBody>
      </p:sp>
      <p:sp>
        <p:nvSpPr>
          <p:cNvPr id="2" name="Text Placeholder 1">
            <a:extLst>
              <a:ext uri="{FF2B5EF4-FFF2-40B4-BE49-F238E27FC236}">
                <a16:creationId xmlns:a16="http://schemas.microsoft.com/office/drawing/2014/main" id="{3AC752E3-0B1D-470A-8EA3-C63BCD515040}"/>
              </a:ext>
            </a:extLst>
          </p:cNvPr>
          <p:cNvSpPr>
            <a:spLocks noGrp="1"/>
          </p:cNvSpPr>
          <p:nvPr>
            <p:ph type="body" sz="quarter" idx="32"/>
          </p:nvPr>
        </p:nvSpPr>
        <p:spPr>
          <a:xfrm>
            <a:off x="5618361" y="2042195"/>
            <a:ext cx="3953725" cy="996793"/>
          </a:xfrm>
        </p:spPr>
        <p:txBody>
          <a:bodyPr/>
          <a:lstStyle/>
          <a:p>
            <a:pPr lvl="1">
              <a:lnSpc>
                <a:spcPct val="100000"/>
              </a:lnSpc>
            </a:pPr>
            <a:r>
              <a:rPr lang="en-US" sz="1200" dirty="0"/>
              <a:t>MUST have at least 8 characters</a:t>
            </a:r>
          </a:p>
          <a:p>
            <a:pPr lvl="1">
              <a:lnSpc>
                <a:spcPct val="100000"/>
              </a:lnSpc>
            </a:pPr>
            <a:r>
              <a:rPr lang="en-US" sz="1200" dirty="0"/>
              <a:t>MUST use characters from three of the following four categories:</a:t>
            </a:r>
          </a:p>
          <a:p>
            <a:pPr lvl="2">
              <a:lnSpc>
                <a:spcPct val="100000"/>
              </a:lnSpc>
            </a:pPr>
            <a:r>
              <a:rPr lang="en-US" sz="1200" dirty="0"/>
              <a:t>Uppercase characters (A through Z) </a:t>
            </a:r>
          </a:p>
          <a:p>
            <a:pPr lvl="2">
              <a:lnSpc>
                <a:spcPct val="100000"/>
              </a:lnSpc>
            </a:pPr>
            <a:r>
              <a:rPr lang="en-US" sz="1200" dirty="0"/>
              <a:t>Lowercase characters (a through z) </a:t>
            </a:r>
          </a:p>
          <a:p>
            <a:pPr lvl="2">
              <a:lnSpc>
                <a:spcPct val="100000"/>
              </a:lnSpc>
            </a:pPr>
            <a:r>
              <a:rPr lang="en-US" sz="1200" dirty="0"/>
              <a:t>Number (0 through 9) </a:t>
            </a:r>
          </a:p>
          <a:p>
            <a:pPr lvl="2">
              <a:lnSpc>
                <a:spcPct val="100000"/>
              </a:lnSpc>
            </a:pPr>
            <a:r>
              <a:rPr lang="en-US" sz="1200" dirty="0"/>
              <a:t>Non-alphanumeric characters (!, $, #, %)</a:t>
            </a:r>
          </a:p>
        </p:txBody>
      </p:sp>
      <p:sp>
        <p:nvSpPr>
          <p:cNvPr id="12" name="Text Placeholder 11">
            <a:extLst>
              <a:ext uri="{FF2B5EF4-FFF2-40B4-BE49-F238E27FC236}">
                <a16:creationId xmlns:a16="http://schemas.microsoft.com/office/drawing/2014/main" id="{42417CF1-D060-4E34-8492-B1CB0BE0006F}"/>
              </a:ext>
            </a:extLst>
          </p:cNvPr>
          <p:cNvSpPr>
            <a:spLocks noGrp="1"/>
          </p:cNvSpPr>
          <p:nvPr>
            <p:ph type="body" sz="quarter" idx="39"/>
          </p:nvPr>
        </p:nvSpPr>
        <p:spPr>
          <a:xfrm>
            <a:off x="5618361" y="1386186"/>
            <a:ext cx="3953725" cy="548640"/>
          </a:xfrm>
        </p:spPr>
        <p:txBody>
          <a:bodyPr/>
          <a:lstStyle/>
          <a:p>
            <a:r>
              <a:rPr lang="en-US" sz="1200" b="1" dirty="0"/>
              <a:t>Note that your password MUST follow these rules:</a:t>
            </a:r>
          </a:p>
          <a:p>
            <a:endParaRPr lang="en-US" sz="1200" dirty="0"/>
          </a:p>
        </p:txBody>
      </p:sp>
      <p:sp>
        <p:nvSpPr>
          <p:cNvPr id="13" name="Text Placeholder 12">
            <a:extLst>
              <a:ext uri="{FF2B5EF4-FFF2-40B4-BE49-F238E27FC236}">
                <a16:creationId xmlns:a16="http://schemas.microsoft.com/office/drawing/2014/main" id="{2D88C087-7054-4CC3-A41B-2EDC96C7C3E1}"/>
              </a:ext>
            </a:extLst>
          </p:cNvPr>
          <p:cNvSpPr>
            <a:spLocks noGrp="1"/>
          </p:cNvSpPr>
          <p:nvPr>
            <p:ph type="body" sz="quarter" idx="40"/>
          </p:nvPr>
        </p:nvSpPr>
        <p:spPr>
          <a:xfrm>
            <a:off x="5618362" y="4804898"/>
            <a:ext cx="3953725" cy="996793"/>
          </a:xfrm>
        </p:spPr>
        <p:txBody>
          <a:bodyPr/>
          <a:lstStyle/>
          <a:p>
            <a:pPr marL="171450" indent="-171450">
              <a:lnSpc>
                <a:spcPct val="100000"/>
              </a:lnSpc>
              <a:buFont typeface="Arial" panose="020B0604020202020204" pitchFamily="34" charset="0"/>
              <a:buChar char="•"/>
            </a:pPr>
            <a:r>
              <a:rPr lang="en-US" sz="1100" dirty="0"/>
              <a:t>Do NOT use common or proper nouns</a:t>
            </a:r>
          </a:p>
          <a:p>
            <a:pPr marL="171450" indent="-171450">
              <a:lnSpc>
                <a:spcPct val="100000"/>
              </a:lnSpc>
              <a:buFont typeface="Arial" panose="020B0604020202020204" pitchFamily="34" charset="0"/>
              <a:buChar char="•"/>
            </a:pPr>
            <a:r>
              <a:rPr lang="en-US" sz="1100" dirty="0"/>
              <a:t>Do NOT use your name or login name, even with digits</a:t>
            </a:r>
          </a:p>
          <a:p>
            <a:pPr marL="171450" indent="-171450">
              <a:lnSpc>
                <a:spcPct val="100000"/>
              </a:lnSpc>
              <a:buFont typeface="Arial" panose="020B0604020202020204" pitchFamily="34" charset="0"/>
              <a:buChar char="•"/>
            </a:pPr>
            <a:r>
              <a:rPr lang="en-US" sz="1100" dirty="0"/>
              <a:t>You CANNOT reuse one of your last 3 passwords</a:t>
            </a:r>
          </a:p>
          <a:p>
            <a:pPr marL="171450" indent="-171450">
              <a:lnSpc>
                <a:spcPct val="100000"/>
              </a:lnSpc>
              <a:buFont typeface="Arial" panose="020B0604020202020204" pitchFamily="34" charset="0"/>
              <a:buChar char="•"/>
            </a:pPr>
            <a:r>
              <a:rPr lang="en-US" sz="1100" dirty="0"/>
              <a:t>You CANNOT change a password which has been changed less than 1 day ago</a:t>
            </a:r>
          </a:p>
          <a:p>
            <a:pPr marL="171450" indent="-171450">
              <a:buFont typeface="Arial" panose="020B0604020202020204" pitchFamily="34" charset="0"/>
              <a:buChar char="•"/>
            </a:pPr>
            <a:endParaRPr lang="en-US" dirty="0"/>
          </a:p>
        </p:txBody>
      </p:sp>
      <p:sp>
        <p:nvSpPr>
          <p:cNvPr id="14" name="Text Placeholder 13">
            <a:extLst>
              <a:ext uri="{FF2B5EF4-FFF2-40B4-BE49-F238E27FC236}">
                <a16:creationId xmlns:a16="http://schemas.microsoft.com/office/drawing/2014/main" id="{1BC07C30-D994-4188-9106-28CBC704120F}"/>
              </a:ext>
            </a:extLst>
          </p:cNvPr>
          <p:cNvSpPr>
            <a:spLocks noGrp="1"/>
          </p:cNvSpPr>
          <p:nvPr>
            <p:ph type="body" sz="quarter" idx="4294967295"/>
          </p:nvPr>
        </p:nvSpPr>
        <p:spPr>
          <a:xfrm>
            <a:off x="5620785" y="4361681"/>
            <a:ext cx="3953725" cy="412363"/>
          </a:xfrm>
        </p:spPr>
        <p:txBody>
          <a:bodyPr/>
          <a:lstStyle/>
          <a:p>
            <a:r>
              <a:rPr lang="en-US" b="1" dirty="0">
                <a:solidFill>
                  <a:schemeClr val="accent4"/>
                </a:solidFill>
              </a:rPr>
              <a:t>DON’Ts</a:t>
            </a:r>
          </a:p>
        </p:txBody>
      </p:sp>
    </p:spTree>
    <p:extLst>
      <p:ext uri="{BB962C8B-B14F-4D97-AF65-F5344CB8AC3E}">
        <p14:creationId xmlns:p14="http://schemas.microsoft.com/office/powerpoint/2010/main" val="349644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Expense Tool(cont)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460637" y="488608"/>
            <a:ext cx="8278382" cy="5820791"/>
          </a:xfrm>
          <a:prstGeom prst="rect">
            <a:avLst/>
          </a:prstGeom>
          <a:noFill/>
          <a:ln w="9525">
            <a:noFill/>
            <a:miter lim="800000"/>
            <a:headEnd/>
            <a:tailEnd/>
          </a:ln>
          <a:effectLst/>
        </p:spPr>
      </p:pic>
      <p:cxnSp>
        <p:nvCxnSpPr>
          <p:cNvPr id="6" name="Straight Arrow Connector 5"/>
          <p:cNvCxnSpPr>
            <a:cxnSpLocks/>
          </p:cNvCxnSpPr>
          <p:nvPr/>
        </p:nvCxnSpPr>
        <p:spPr>
          <a:xfrm flipH="1" flipV="1">
            <a:off x="5817120" y="4947138"/>
            <a:ext cx="504070" cy="36954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953000" y="5316682"/>
            <a:ext cx="487045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mn-cs"/>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Verdana"/>
                <a:ea typeface="+mn-ea"/>
                <a:cs typeface="+mn-cs"/>
              </a:rPr>
              <a:t>Select expense type and start building your expense report</a:t>
            </a:r>
            <a:r>
              <a:rPr kumimoji="0" lang="en-US" sz="1800" b="0" i="0" u="none" strike="noStrike" kern="1200" cap="none" spc="0" normalizeH="0" baseline="0" noProof="0" dirty="0">
                <a:ln>
                  <a:noFill/>
                </a:ln>
                <a:solidFill>
                  <a:prstClr val="white"/>
                </a:solidFill>
                <a:effectLst/>
                <a:uLnTx/>
                <a:uFillTx/>
                <a:latin typeface="Verdana"/>
                <a:ea typeface="+mn-ea"/>
                <a:cs typeface="+mn-cs"/>
              </a:rPr>
              <a:t>.</a:t>
            </a:r>
          </a:p>
        </p:txBody>
      </p:sp>
    </p:spTree>
    <p:extLst>
      <p:ext uri="{BB962C8B-B14F-4D97-AF65-F5344CB8AC3E}">
        <p14:creationId xmlns:p14="http://schemas.microsoft.com/office/powerpoint/2010/main" val="200848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Expense Tool(cont)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560390" y="657234"/>
            <a:ext cx="8278382" cy="5173988"/>
          </a:xfrm>
          <a:prstGeom prst="rect">
            <a:avLst/>
          </a:prstGeom>
          <a:noFill/>
          <a:ln w="9525">
            <a:noFill/>
            <a:miter lim="800000"/>
            <a:headEnd/>
            <a:tailEnd/>
          </a:ln>
          <a:effectLst/>
        </p:spPr>
      </p:pic>
      <p:sp>
        <p:nvSpPr>
          <p:cNvPr id="7" name="Rectangle 6"/>
          <p:cNvSpPr/>
          <p:nvPr/>
        </p:nvSpPr>
        <p:spPr>
          <a:xfrm>
            <a:off x="4302142" y="4244444"/>
            <a:ext cx="453663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mn-cs"/>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Verdana"/>
                <a:ea typeface="+mn-ea"/>
                <a:cs typeface="+mn-cs"/>
              </a:rPr>
              <a:t>Example for evening meal reimbursement shows here</a:t>
            </a:r>
            <a:r>
              <a:rPr kumimoji="0" lang="en-US" sz="1800" b="0" i="0" u="none" strike="noStrike" kern="1200" cap="none" spc="0" normalizeH="0" baseline="0" noProof="0" dirty="0">
                <a:ln>
                  <a:noFill/>
                </a:ln>
                <a:solidFill>
                  <a:prstClr val="white"/>
                </a:solidFill>
                <a:effectLst/>
                <a:uLnTx/>
                <a:uFillTx/>
                <a:latin typeface="Verdana"/>
                <a:ea typeface="+mn-ea"/>
                <a:cs typeface="+mn-cs"/>
              </a:rPr>
              <a:t>.</a:t>
            </a:r>
          </a:p>
        </p:txBody>
      </p:sp>
      <p:cxnSp>
        <p:nvCxnSpPr>
          <p:cNvPr id="8" name="Straight Arrow Connector 7">
            <a:extLst>
              <a:ext uri="{FF2B5EF4-FFF2-40B4-BE49-F238E27FC236}">
                <a16:creationId xmlns:a16="http://schemas.microsoft.com/office/drawing/2014/main" id="{456A6299-4919-44A0-B4AF-30FCC3F096DE}"/>
              </a:ext>
            </a:extLst>
          </p:cNvPr>
          <p:cNvCxnSpPr>
            <a:cxnSpLocks/>
          </p:cNvCxnSpPr>
          <p:nvPr/>
        </p:nvCxnSpPr>
        <p:spPr>
          <a:xfrm flipH="1" flipV="1">
            <a:off x="4958209" y="3068950"/>
            <a:ext cx="1502350" cy="11754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67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Expense Tool(cont)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560390" y="657234"/>
            <a:ext cx="8278382" cy="5173988"/>
          </a:xfrm>
          <a:prstGeom prst="rect">
            <a:avLst/>
          </a:prstGeom>
          <a:noFill/>
          <a:ln w="9525">
            <a:noFill/>
            <a:miter lim="800000"/>
            <a:headEnd/>
            <a:tailEnd/>
          </a:ln>
          <a:effectLst/>
        </p:spPr>
      </p:pic>
      <p:sp>
        <p:nvSpPr>
          <p:cNvPr id="7" name="Rectangle 6"/>
          <p:cNvSpPr/>
          <p:nvPr/>
        </p:nvSpPr>
        <p:spPr>
          <a:xfrm>
            <a:off x="4290771" y="4184466"/>
            <a:ext cx="453663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mn-cs"/>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Verdana"/>
                <a:ea typeface="+mn-ea"/>
                <a:cs typeface="+mn-cs"/>
              </a:rPr>
              <a:t>Fill in all the fields marked in “red” on left</a:t>
            </a:r>
            <a:endParaRPr kumimoji="0" lang="en-US" sz="1800" b="0" i="0" u="none" strike="noStrike" kern="1200" cap="none" spc="0" normalizeH="0" baseline="0" noProof="0" dirty="0">
              <a:ln>
                <a:noFill/>
              </a:ln>
              <a:solidFill>
                <a:prstClr val="white"/>
              </a:solidFill>
              <a:effectLst/>
              <a:uLnTx/>
              <a:uFillTx/>
              <a:latin typeface="Verdana"/>
              <a:ea typeface="+mn-ea"/>
              <a:cs typeface="+mn-cs"/>
            </a:endParaRPr>
          </a:p>
        </p:txBody>
      </p:sp>
      <p:cxnSp>
        <p:nvCxnSpPr>
          <p:cNvPr id="8" name="Straight Arrow Connector 7">
            <a:extLst>
              <a:ext uri="{FF2B5EF4-FFF2-40B4-BE49-F238E27FC236}">
                <a16:creationId xmlns:a16="http://schemas.microsoft.com/office/drawing/2014/main" id="{456A6299-4919-44A0-B4AF-30FCC3F096DE}"/>
              </a:ext>
            </a:extLst>
          </p:cNvPr>
          <p:cNvCxnSpPr>
            <a:cxnSpLocks/>
          </p:cNvCxnSpPr>
          <p:nvPr/>
        </p:nvCxnSpPr>
        <p:spPr>
          <a:xfrm flipH="1" flipV="1">
            <a:off x="4016870" y="3008972"/>
            <a:ext cx="1502350" cy="11754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32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fr-FR" sz="2000" b="1" dirty="0">
                <a:solidFill>
                  <a:schemeClr val="accent1"/>
                </a:solidFill>
              </a:rPr>
              <a:t>Our Concur expense tool is used for reimbursement –</a:t>
            </a:r>
            <a:br>
              <a:rPr lang="fr-FR" sz="2000" b="1" dirty="0">
                <a:solidFill>
                  <a:schemeClr val="accent1"/>
                </a:solidFill>
              </a:rPr>
            </a:br>
            <a:r>
              <a:rPr lang="fr-FR" sz="1100" b="1" dirty="0">
                <a:solidFill>
                  <a:schemeClr val="accent1"/>
                </a:solidFill>
              </a:rPr>
              <a:t>more info on the expense tool is provided in email 1 of 3 from your onboarding class</a:t>
            </a:r>
            <a:endParaRPr lang="en-US" sz="1100" b="1" dirty="0">
              <a:solidFill>
                <a:schemeClr val="accent1"/>
              </a:solidFill>
            </a:endParaRPr>
          </a:p>
        </p:txBody>
      </p:sp>
      <p:sp>
        <p:nvSpPr>
          <p:cNvPr id="7" name="Content Placeholder 6"/>
          <p:cNvSpPr>
            <a:spLocks noGrp="1"/>
          </p:cNvSpPr>
          <p:nvPr>
            <p:ph idx="4294967295"/>
          </p:nvPr>
        </p:nvSpPr>
        <p:spPr>
          <a:xfrm>
            <a:off x="1196535" y="2597092"/>
            <a:ext cx="9410700" cy="6270865"/>
          </a:xfrm>
        </p:spPr>
        <p:txBody>
          <a:bodyPr/>
          <a:lstStyle/>
          <a:p>
            <a:r>
              <a:rPr lang="en-US" sz="1200" dirty="0"/>
              <a:t>All expenses are entered online via the Expense website</a:t>
            </a:r>
          </a:p>
          <a:p>
            <a:pPr lvl="1"/>
            <a:r>
              <a:rPr lang="en-US" sz="1200" dirty="0"/>
              <a:t>Login ID and Password – Same as Capgemini FS SBU login credentials</a:t>
            </a:r>
          </a:p>
        </p:txBody>
      </p:sp>
      <p:pic>
        <p:nvPicPr>
          <p:cNvPr id="4098" name="Picture 1" descr="image012">
            <a:extLst>
              <a:ext uri="{FF2B5EF4-FFF2-40B4-BE49-F238E27FC236}">
                <a16:creationId xmlns:a16="http://schemas.microsoft.com/office/drawing/2014/main" id="{8EEC2171-D8AC-46E9-A7EB-10C4F405B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50" y="1900894"/>
            <a:ext cx="9289290" cy="480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FD1C14A-6EA4-4965-90E5-C5715E66D519}"/>
              </a:ext>
            </a:extLst>
          </p:cNvPr>
          <p:cNvSpPr txBox="1"/>
          <p:nvPr/>
        </p:nvSpPr>
        <p:spPr>
          <a:xfrm>
            <a:off x="272350" y="973450"/>
            <a:ext cx="9439275" cy="677108"/>
          </a:xfrm>
          <a:prstGeom prst="rect">
            <a:avLst/>
          </a:prstGeom>
          <a:noFill/>
        </p:spPr>
        <p:txBody>
          <a:bodyPr wrap="square" rtlCol="0">
            <a:spAutoFit/>
          </a:bodyPr>
          <a:lstStyle/>
          <a:p>
            <a:r>
              <a:rPr lang="en-US" dirty="0">
                <a:solidFill>
                  <a:srgbClr val="FF0000"/>
                </a:solidFill>
                <a:highlight>
                  <a:srgbClr val="FFFF00"/>
                </a:highlight>
              </a:rPr>
              <a:t>Short-cut</a:t>
            </a:r>
            <a:r>
              <a:rPr lang="en-US" dirty="0">
                <a:highlight>
                  <a:srgbClr val="FFFF00"/>
                </a:highlight>
              </a:rPr>
              <a:t>: In order to find a list of approvers for any given charge code, please enter * when you come to the Concur screen shown below.</a:t>
            </a:r>
          </a:p>
        </p:txBody>
      </p:sp>
    </p:spTree>
    <p:extLst>
      <p:ext uri="{BB962C8B-B14F-4D97-AF65-F5344CB8AC3E}">
        <p14:creationId xmlns:p14="http://schemas.microsoft.com/office/powerpoint/2010/main" val="2265288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Expense Tool(cont)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481998" y="620610"/>
            <a:ext cx="8278380" cy="5173988"/>
          </a:xfrm>
          <a:prstGeom prst="rect">
            <a:avLst/>
          </a:prstGeom>
          <a:noFill/>
          <a:ln w="9525">
            <a:noFill/>
            <a:miter lim="800000"/>
            <a:headEnd/>
            <a:tailEnd/>
          </a:ln>
          <a:effectLst/>
        </p:spPr>
      </p:pic>
      <p:sp>
        <p:nvSpPr>
          <p:cNvPr id="7" name="Rectangle 6"/>
          <p:cNvSpPr/>
          <p:nvPr/>
        </p:nvSpPr>
        <p:spPr>
          <a:xfrm>
            <a:off x="4621188" y="3573020"/>
            <a:ext cx="453663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marL="0" marR="0" lvl="0" indent="0" algn="just" defTabSz="95775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Verdana"/>
              <a:ea typeface="+mn-ea"/>
              <a:cs typeface="+mn-cs"/>
            </a:endParaRPr>
          </a:p>
          <a:p>
            <a:pPr marL="0" marR="0" lvl="0" indent="0" algn="just" defTabSz="95775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Verdana"/>
                <a:ea typeface="+mn-ea"/>
                <a:cs typeface="+mn-cs"/>
              </a:rPr>
              <a:t>The last step after completing all of your entries and attaching receipts when required is to “submit report”</a:t>
            </a:r>
            <a:r>
              <a:rPr kumimoji="0" lang="en-US" sz="1800" b="0" i="0" u="none" strike="noStrike" kern="1200" cap="none" spc="0" normalizeH="0" baseline="0" noProof="0" dirty="0">
                <a:ln>
                  <a:noFill/>
                </a:ln>
                <a:solidFill>
                  <a:prstClr val="white"/>
                </a:solidFill>
                <a:effectLst/>
                <a:uLnTx/>
                <a:uFillTx/>
                <a:latin typeface="Verdana"/>
                <a:ea typeface="+mn-ea"/>
                <a:cs typeface="+mn-cs"/>
              </a:rPr>
              <a:t>.</a:t>
            </a:r>
          </a:p>
        </p:txBody>
      </p:sp>
      <p:cxnSp>
        <p:nvCxnSpPr>
          <p:cNvPr id="8" name="Straight Arrow Connector 7">
            <a:extLst>
              <a:ext uri="{FF2B5EF4-FFF2-40B4-BE49-F238E27FC236}">
                <a16:creationId xmlns:a16="http://schemas.microsoft.com/office/drawing/2014/main" id="{456A6299-4919-44A0-B4AF-30FCC3F096DE}"/>
              </a:ext>
            </a:extLst>
          </p:cNvPr>
          <p:cNvCxnSpPr>
            <a:cxnSpLocks/>
          </p:cNvCxnSpPr>
          <p:nvPr/>
        </p:nvCxnSpPr>
        <p:spPr>
          <a:xfrm flipV="1">
            <a:off x="8265460" y="2186952"/>
            <a:ext cx="0" cy="13860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73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66725" y="212725"/>
            <a:ext cx="9439275" cy="549275"/>
          </a:xfrm>
        </p:spPr>
        <p:txBody>
          <a:bodyPr/>
          <a:lstStyle/>
          <a:p>
            <a:r>
              <a:rPr lang="en-US" sz="2000" b="1" dirty="0">
                <a:solidFill>
                  <a:schemeClr val="accent1"/>
                </a:solidFill>
              </a:rPr>
              <a:t>Time Entry Process &amp; Expectations</a:t>
            </a:r>
          </a:p>
        </p:txBody>
      </p:sp>
      <p:sp>
        <p:nvSpPr>
          <p:cNvPr id="5" name="Content Placeholder 4"/>
          <p:cNvSpPr>
            <a:spLocks noGrp="1"/>
          </p:cNvSpPr>
          <p:nvPr>
            <p:ph idx="4294967295"/>
          </p:nvPr>
        </p:nvSpPr>
        <p:spPr>
          <a:xfrm>
            <a:off x="495300" y="990600"/>
            <a:ext cx="8922320" cy="5029200"/>
          </a:xfrm>
        </p:spPr>
        <p:txBody>
          <a:bodyPr/>
          <a:lstStyle/>
          <a:p>
            <a:pPr>
              <a:buClr>
                <a:schemeClr val="accent1"/>
              </a:buClr>
            </a:pPr>
            <a:endParaRPr lang="en-US" dirty="0"/>
          </a:p>
          <a:p>
            <a:pPr>
              <a:buClr>
                <a:schemeClr val="accent1"/>
              </a:buClr>
            </a:pPr>
            <a:r>
              <a:rPr lang="en-US" dirty="0"/>
              <a:t>Time entry is a critical component to our business and it is everyone’s responsibility to ensure it is completed accurately, and timely….</a:t>
            </a:r>
          </a:p>
          <a:p>
            <a:pPr marL="285750" indent="-285750">
              <a:buClr>
                <a:schemeClr val="accent1"/>
              </a:buClr>
              <a:buFont typeface="Wingdings" panose="05000000000000000000" pitchFamily="2" charset="2"/>
              <a:buChar char="§"/>
            </a:pPr>
            <a:r>
              <a:rPr lang="en-US" dirty="0"/>
              <a:t>Time sheets are opened and available to everyone the first week of each month</a:t>
            </a:r>
          </a:p>
          <a:p>
            <a:pPr marL="285750" indent="-285750">
              <a:buClr>
                <a:schemeClr val="accent1"/>
              </a:buClr>
              <a:buFont typeface="Wingdings" panose="05000000000000000000" pitchFamily="2" charset="2"/>
              <a:buChar char="§"/>
            </a:pPr>
            <a:r>
              <a:rPr lang="en-US" dirty="0"/>
              <a:t>In FS we expect that everyone enters their time at minimum weekly!</a:t>
            </a:r>
          </a:p>
          <a:p>
            <a:pPr marL="514350" lvl="1" indent="-285750">
              <a:buClr>
                <a:schemeClr val="accent1"/>
              </a:buClr>
            </a:pPr>
            <a:r>
              <a:rPr lang="en-US" dirty="0"/>
              <a:t>Adherence to this process is a fundamental KPI for everyone in FS</a:t>
            </a:r>
          </a:p>
          <a:p>
            <a:pPr marL="514350" lvl="1" indent="-285750">
              <a:buClr>
                <a:schemeClr val="accent1"/>
              </a:buClr>
            </a:pPr>
            <a:r>
              <a:rPr lang="en-US" u="sng" dirty="0"/>
              <a:t>All time</a:t>
            </a:r>
            <a:r>
              <a:rPr lang="en-US" dirty="0"/>
              <a:t> for a month should be entered and approved by the 3</a:t>
            </a:r>
            <a:r>
              <a:rPr lang="en-US" baseline="30000" dirty="0"/>
              <a:t>rd</a:t>
            </a:r>
            <a:r>
              <a:rPr lang="en-US" dirty="0"/>
              <a:t> Friday – this means some time is entered prospectively given your current knowledge of your schedule</a:t>
            </a:r>
          </a:p>
          <a:p>
            <a:pPr marL="514350" lvl="1" indent="-285750">
              <a:buClr>
                <a:schemeClr val="accent1"/>
              </a:buClr>
            </a:pPr>
            <a:r>
              <a:rPr lang="en-US" dirty="0"/>
              <a:t>Time can be adjusted, if needed, afterwards if a sick day were to come up for example</a:t>
            </a:r>
          </a:p>
          <a:p>
            <a:pPr marL="514350" lvl="1" indent="-285750"/>
            <a:r>
              <a:rPr lang="en-US" dirty="0">
                <a:highlight>
                  <a:srgbClr val="FFFF00"/>
                </a:highlight>
              </a:rPr>
              <a:t>When time is adjusted through the Leave Management System affected timesheets that have been already submitted must be reviewed by the individual and resubmitted in Clarity</a:t>
            </a:r>
          </a:p>
          <a:p>
            <a:pPr marL="228600" lvl="1" indent="0">
              <a:buClr>
                <a:schemeClr val="accent1"/>
              </a:buClr>
              <a:buNone/>
            </a:pPr>
            <a:endParaRPr lang="en-US" dirty="0"/>
          </a:p>
          <a:p>
            <a:pPr>
              <a:buClr>
                <a:schemeClr val="accent1"/>
              </a:buClr>
            </a:pPr>
            <a:endParaRPr lang="en-US" dirty="0"/>
          </a:p>
          <a:p>
            <a:pPr>
              <a:buClr>
                <a:schemeClr val="accent1"/>
              </a:buClr>
            </a:pPr>
            <a:r>
              <a:rPr lang="en-US" dirty="0"/>
              <a:t>Failing to enter time within these timeframes results in…</a:t>
            </a:r>
          </a:p>
          <a:p>
            <a:pPr marL="285750" indent="-285750">
              <a:buClr>
                <a:schemeClr val="accent1"/>
              </a:buClr>
              <a:buFont typeface="Wingdings" panose="05000000000000000000" pitchFamily="2" charset="2"/>
              <a:buChar char="§"/>
            </a:pPr>
            <a:r>
              <a:rPr lang="en-US" dirty="0"/>
              <a:t>Inaccurate or delayed revenue recognition;</a:t>
            </a:r>
          </a:p>
          <a:p>
            <a:pPr marL="285750" indent="-285750">
              <a:buClr>
                <a:schemeClr val="accent1"/>
              </a:buClr>
              <a:buFont typeface="Wingdings" panose="05000000000000000000" pitchFamily="2" charset="2"/>
              <a:buChar char="§"/>
            </a:pPr>
            <a:r>
              <a:rPr lang="en-US" dirty="0"/>
              <a:t>Inaccuracies and/or delays in Client invoices;</a:t>
            </a:r>
          </a:p>
          <a:p>
            <a:pPr marL="285750" indent="-285750">
              <a:buClr>
                <a:schemeClr val="accent1"/>
              </a:buClr>
              <a:buFont typeface="Wingdings" panose="05000000000000000000" pitchFamily="2" charset="2"/>
              <a:buChar char="§"/>
            </a:pPr>
            <a:r>
              <a:rPr lang="en-US" dirty="0"/>
              <a:t>Incomplete information for Project Managers making staffing decisions; etc.</a:t>
            </a:r>
          </a:p>
          <a:p>
            <a:pPr marL="514350" lvl="1" indent="-285750">
              <a:buClr>
                <a:schemeClr val="accent1"/>
              </a:buClr>
            </a:pPr>
            <a:endParaRPr lang="en-US" sz="1400" dirty="0"/>
          </a:p>
          <a:p>
            <a:pPr marL="514350" lvl="1" indent="-285750">
              <a:buClr>
                <a:schemeClr val="accent1"/>
              </a:buClr>
            </a:pPr>
            <a:endParaRPr lang="en-US" sz="1400" dirty="0"/>
          </a:p>
          <a:p>
            <a:pPr marL="285750" indent="-285750">
              <a:buClr>
                <a:schemeClr val="accent1"/>
              </a:buClr>
              <a:buFont typeface="Wingdings" panose="05000000000000000000" pitchFamily="2" charset="2"/>
              <a:buChar char="§"/>
            </a:pPr>
            <a:endParaRPr lang="en-US" sz="1400" dirty="0"/>
          </a:p>
          <a:p>
            <a:endParaRPr lang="en-US" sz="1400" dirty="0"/>
          </a:p>
        </p:txBody>
      </p:sp>
    </p:spTree>
    <p:extLst>
      <p:ext uri="{BB962C8B-B14F-4D97-AF65-F5344CB8AC3E}">
        <p14:creationId xmlns:p14="http://schemas.microsoft.com/office/powerpoint/2010/main" val="2977694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466725" y="212725"/>
            <a:ext cx="9439275" cy="549275"/>
          </a:xfrm>
        </p:spPr>
        <p:txBody>
          <a:bodyPr/>
          <a:lstStyle/>
          <a:p>
            <a:r>
              <a:rPr lang="en-US" sz="2000" b="1" dirty="0">
                <a:solidFill>
                  <a:schemeClr val="accent1"/>
                </a:solidFill>
              </a:rPr>
              <a:t>Timesheet Entry on Clarity</a:t>
            </a:r>
          </a:p>
        </p:txBody>
      </p:sp>
      <p:sp>
        <p:nvSpPr>
          <p:cNvPr id="4099" name="Rectangle 3"/>
          <p:cNvSpPr>
            <a:spLocks noGrp="1" noChangeArrowheads="1"/>
          </p:cNvSpPr>
          <p:nvPr>
            <p:ph idx="4294967295"/>
          </p:nvPr>
        </p:nvSpPr>
        <p:spPr>
          <a:xfrm>
            <a:off x="466725" y="1008063"/>
            <a:ext cx="9439275" cy="984250"/>
          </a:xfrm>
          <a:prstGeom prst="rect">
            <a:avLst/>
          </a:prstGeom>
        </p:spPr>
        <p:txBody>
          <a:bodyPr/>
          <a:lstStyle/>
          <a:p>
            <a:pPr eaLnBrk="1" hangingPunct="1">
              <a:buFont typeface="Wingdings" pitchFamily="2" charset="2"/>
              <a:buNone/>
            </a:pPr>
            <a:r>
              <a:rPr lang="en-US" dirty="0"/>
              <a:t> 1) Log onto Clarity as follows:</a:t>
            </a:r>
          </a:p>
          <a:p>
            <a:pPr eaLnBrk="1" hangingPunct="1">
              <a:buFont typeface="Wingdings" pitchFamily="2" charset="2"/>
              <a:buNone/>
            </a:pPr>
            <a:r>
              <a:rPr lang="en-US" dirty="0"/>
              <a:t>	a)     Access the site: </a:t>
            </a:r>
            <a:r>
              <a:rPr lang="en-US" dirty="0">
                <a:solidFill>
                  <a:srgbClr val="003399"/>
                </a:solidFill>
                <a:hlinkClick r:id="rId2" tooltip="https://clarity.fs.capgemini.com/"/>
              </a:rPr>
              <a:t>https://clarity.fs.capgemini.com</a:t>
            </a:r>
            <a:endParaRPr lang="en-US" dirty="0">
              <a:solidFill>
                <a:srgbClr val="003399"/>
              </a:solidFill>
            </a:endParaRPr>
          </a:p>
          <a:p>
            <a:pPr eaLnBrk="1" hangingPunct="1">
              <a:buFont typeface="Wingdings" pitchFamily="2" charset="2"/>
              <a:buNone/>
            </a:pPr>
            <a:r>
              <a:rPr lang="en-US" dirty="0"/>
              <a:t>	b)     Login to using your Capgemini FS User ID and Password</a:t>
            </a:r>
          </a:p>
        </p:txBody>
      </p:sp>
      <p:pic>
        <p:nvPicPr>
          <p:cNvPr id="1355777" name="Picture 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6160"/>
          <a:stretch/>
        </p:blipFill>
        <p:spPr bwMode="auto">
          <a:xfrm>
            <a:off x="1038754" y="2086645"/>
            <a:ext cx="7340071" cy="3574666"/>
          </a:xfrm>
          <a:prstGeom prst="rect">
            <a:avLst/>
          </a:prstGeom>
          <a:noFill/>
          <a:ln w="9525">
            <a:noFill/>
            <a:miter lim="800000"/>
            <a:headEnd/>
            <a:tailEnd/>
          </a:ln>
          <a:effectLst/>
        </p:spPr>
      </p:pic>
    </p:spTree>
    <p:extLst>
      <p:ext uri="{BB962C8B-B14F-4D97-AF65-F5344CB8AC3E}">
        <p14:creationId xmlns:p14="http://schemas.microsoft.com/office/powerpoint/2010/main" val="167641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400" dirty="0">
                <a:solidFill>
                  <a:schemeClr val="accent1"/>
                </a:solidFill>
              </a:rPr>
              <a:t>Timesheet Entry on Clarity (cont)</a:t>
            </a:r>
            <a:endParaRPr lang="en-US" dirty="0">
              <a:solidFill>
                <a:schemeClr val="accent1"/>
              </a:solidFill>
            </a:endParaRPr>
          </a:p>
        </p:txBody>
      </p:sp>
      <p:pic>
        <p:nvPicPr>
          <p:cNvPr id="1540097" name="Picture 1"/>
          <p:cNvPicPr>
            <a:picLocks noGrp="1" noChangeAspect="1" noChangeArrowheads="1"/>
          </p:cNvPicPr>
          <p:nvPr>
            <p:ph idx="4294967295"/>
          </p:nvPr>
        </p:nvPicPr>
        <p:blipFill>
          <a:blip r:embed="rId2"/>
          <a:stretch>
            <a:fillRect/>
          </a:stretch>
        </p:blipFill>
        <p:spPr bwMode="auto">
          <a:xfrm>
            <a:off x="466725" y="980660"/>
            <a:ext cx="8764654" cy="5774557"/>
          </a:xfrm>
          <a:prstGeom prst="rect">
            <a:avLst/>
          </a:prstGeom>
          <a:noFill/>
          <a:ln w="9525">
            <a:noFill/>
            <a:miter lim="800000"/>
            <a:headEnd/>
            <a:tailEnd/>
          </a:ln>
          <a:effectLst/>
        </p:spPr>
      </p:pic>
      <p:sp>
        <p:nvSpPr>
          <p:cNvPr id="12" name="Rectangle 11"/>
          <p:cNvSpPr/>
          <p:nvPr/>
        </p:nvSpPr>
        <p:spPr>
          <a:xfrm>
            <a:off x="4334827" y="704318"/>
            <a:ext cx="3549650" cy="1143000"/>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schemeClr val="bg1"/>
                </a:solidFill>
              </a:rPr>
              <a:t>Click on the </a:t>
            </a:r>
            <a:r>
              <a:rPr lang="en-US" sz="1800" b="1" dirty="0">
                <a:solidFill>
                  <a:schemeClr val="bg1"/>
                </a:solidFill>
              </a:rPr>
              <a:t>Clock Icon </a:t>
            </a:r>
            <a:r>
              <a:rPr lang="en-US" sz="1800" dirty="0">
                <a:solidFill>
                  <a:schemeClr val="bg1"/>
                </a:solidFill>
              </a:rPr>
              <a:t>to view the timecard for the specific time of the week.</a:t>
            </a:r>
          </a:p>
        </p:txBody>
      </p:sp>
      <p:cxnSp>
        <p:nvCxnSpPr>
          <p:cNvPr id="13" name="Straight Arrow Connector 12"/>
          <p:cNvCxnSpPr/>
          <p:nvPr/>
        </p:nvCxnSpPr>
        <p:spPr>
          <a:xfrm flipH="1">
            <a:off x="848430" y="1412720"/>
            <a:ext cx="3486397" cy="21395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86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Timesheet Entry on Clarity (cont)</a:t>
            </a:r>
            <a:endParaRPr lang="en-US" dirty="0">
              <a:solidFill>
                <a:schemeClr val="accent1"/>
              </a:solidFill>
            </a:endParaRPr>
          </a:p>
        </p:txBody>
      </p:sp>
      <p:pic>
        <p:nvPicPr>
          <p:cNvPr id="1638402" name="Picture 2"/>
          <p:cNvPicPr>
            <a:picLocks noGrp="1" noChangeAspect="1" noChangeArrowheads="1"/>
          </p:cNvPicPr>
          <p:nvPr>
            <p:ph idx="4294967295"/>
          </p:nvPr>
        </p:nvPicPr>
        <p:blipFill>
          <a:blip r:embed="rId2"/>
          <a:stretch>
            <a:fillRect/>
          </a:stretch>
        </p:blipFill>
        <p:spPr bwMode="auto">
          <a:xfrm>
            <a:off x="466724" y="993186"/>
            <a:ext cx="9022905" cy="5388224"/>
          </a:xfrm>
          <a:prstGeom prst="rect">
            <a:avLst/>
          </a:prstGeom>
          <a:noFill/>
          <a:ln w="9525">
            <a:noFill/>
            <a:miter lim="800000"/>
            <a:headEnd/>
            <a:tailEnd/>
          </a:ln>
          <a:effectLst/>
        </p:spPr>
      </p:pic>
      <p:cxnSp>
        <p:nvCxnSpPr>
          <p:cNvPr id="6" name="Straight Arrow Connector 5"/>
          <p:cNvCxnSpPr/>
          <p:nvPr/>
        </p:nvCxnSpPr>
        <p:spPr>
          <a:xfrm rot="10800000">
            <a:off x="1166859" y="3140960"/>
            <a:ext cx="2476500" cy="12954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610557" y="4251097"/>
            <a:ext cx="4870450" cy="1194183"/>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just">
              <a:defRPr/>
            </a:pPr>
            <a:r>
              <a:rPr lang="en-US" sz="1600" dirty="0">
                <a:solidFill>
                  <a:schemeClr val="bg1"/>
                </a:solidFill>
              </a:rPr>
              <a:t>Click on </a:t>
            </a:r>
            <a:r>
              <a:rPr lang="en-US" sz="1600" b="1" dirty="0">
                <a:solidFill>
                  <a:schemeClr val="bg1"/>
                </a:solidFill>
              </a:rPr>
              <a:t>Add Task </a:t>
            </a:r>
            <a:r>
              <a:rPr lang="en-US" sz="1600" dirty="0">
                <a:solidFill>
                  <a:schemeClr val="bg1"/>
                </a:solidFill>
              </a:rPr>
              <a:t>for the list of tasks. If the ‘</a:t>
            </a:r>
            <a:r>
              <a:rPr lang="en-US" sz="1600" b="1" dirty="0">
                <a:solidFill>
                  <a:schemeClr val="bg1"/>
                </a:solidFill>
              </a:rPr>
              <a:t>Add Task</a:t>
            </a:r>
            <a:r>
              <a:rPr lang="en-US" sz="1600" dirty="0">
                <a:solidFill>
                  <a:schemeClr val="bg1"/>
                </a:solidFill>
              </a:rPr>
              <a:t>’ doesn’t appear, it means that you were not allocated to project. Please contact your Staffing Partner</a:t>
            </a:r>
            <a:r>
              <a:rPr lang="en-US" sz="1800" dirty="0">
                <a:solidFill>
                  <a:schemeClr val="bg1"/>
                </a:solidFill>
              </a:rPr>
              <a:t>.</a:t>
            </a:r>
          </a:p>
        </p:txBody>
      </p:sp>
    </p:spTree>
    <p:extLst>
      <p:ext uri="{BB962C8B-B14F-4D97-AF65-F5344CB8AC3E}">
        <p14:creationId xmlns:p14="http://schemas.microsoft.com/office/powerpoint/2010/main" val="3903013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Timesheet Entry on Clarity (cont)</a:t>
            </a:r>
            <a:endParaRPr lang="en-US" dirty="0">
              <a:solidFill>
                <a:schemeClr val="accent1"/>
              </a:solidFill>
            </a:endParaRPr>
          </a:p>
        </p:txBody>
      </p:sp>
      <p:pic>
        <p:nvPicPr>
          <p:cNvPr id="1639426" name="Picture 2"/>
          <p:cNvPicPr>
            <a:picLocks noChangeAspect="1" noChangeArrowheads="1"/>
          </p:cNvPicPr>
          <p:nvPr/>
        </p:nvPicPr>
        <p:blipFill>
          <a:blip r:embed="rId2"/>
          <a:stretch>
            <a:fillRect/>
          </a:stretch>
        </p:blipFill>
        <p:spPr bwMode="auto">
          <a:xfrm>
            <a:off x="272350" y="955059"/>
            <a:ext cx="9106271" cy="5691420"/>
          </a:xfrm>
          <a:prstGeom prst="rect">
            <a:avLst/>
          </a:prstGeom>
          <a:noFill/>
          <a:ln w="9525">
            <a:noFill/>
            <a:miter lim="800000"/>
            <a:headEnd/>
            <a:tailEnd/>
          </a:ln>
          <a:effectLst/>
        </p:spPr>
      </p:pic>
      <p:sp>
        <p:nvSpPr>
          <p:cNvPr id="6" name="Line Callout 1 5"/>
          <p:cNvSpPr/>
          <p:nvPr/>
        </p:nvSpPr>
        <p:spPr>
          <a:xfrm>
            <a:off x="3512800" y="211521"/>
            <a:ext cx="4870450" cy="1828800"/>
          </a:xfrm>
          <a:prstGeom prst="borderCallout1">
            <a:avLst>
              <a:gd name="adj1" fmla="val 49722"/>
              <a:gd name="adj2" fmla="val 648"/>
              <a:gd name="adj3" fmla="val 153837"/>
              <a:gd name="adj4" fmla="val -44175"/>
            </a:avLst>
          </a:prstGeom>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600" dirty="0">
                <a:solidFill>
                  <a:schemeClr val="bg1"/>
                </a:solidFill>
              </a:rPr>
              <a:t>Verify your project  and task codes. If you’re not able to see your codes click on the </a:t>
            </a:r>
            <a:r>
              <a:rPr lang="en-US" sz="1600" b="1" dirty="0">
                <a:solidFill>
                  <a:schemeClr val="bg1"/>
                </a:solidFill>
              </a:rPr>
              <a:t>Show-All button</a:t>
            </a:r>
            <a:r>
              <a:rPr lang="en-US" sz="1600" dirty="0">
                <a:solidFill>
                  <a:schemeClr val="bg1"/>
                </a:solidFill>
              </a:rPr>
              <a:t>. (If you still cannot view your projects or tasks, please contact your Staffing Partner</a:t>
            </a:r>
          </a:p>
        </p:txBody>
      </p:sp>
      <p:sp>
        <p:nvSpPr>
          <p:cNvPr id="5" name="Line Callout 1 5">
            <a:extLst>
              <a:ext uri="{FF2B5EF4-FFF2-40B4-BE49-F238E27FC236}">
                <a16:creationId xmlns:a16="http://schemas.microsoft.com/office/drawing/2014/main" id="{FE1182A4-2E0B-4912-97D4-156957A1D957}"/>
              </a:ext>
            </a:extLst>
          </p:cNvPr>
          <p:cNvSpPr/>
          <p:nvPr/>
        </p:nvSpPr>
        <p:spPr>
          <a:xfrm>
            <a:off x="2751137" y="4365130"/>
            <a:ext cx="4870450" cy="1828800"/>
          </a:xfrm>
          <a:prstGeom prst="borderCallout1">
            <a:avLst>
              <a:gd name="adj1" fmla="val 53426"/>
              <a:gd name="adj2" fmla="val 99388"/>
              <a:gd name="adj3" fmla="val -36904"/>
              <a:gd name="adj4" fmla="val 113669"/>
            </a:avLst>
          </a:prstGeom>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600" dirty="0">
                <a:solidFill>
                  <a:schemeClr val="bg1"/>
                </a:solidFill>
              </a:rPr>
              <a:t>Note, </a:t>
            </a:r>
            <a:r>
              <a:rPr lang="en-US" sz="1600" i="1" dirty="0">
                <a:solidFill>
                  <a:schemeClr val="bg1"/>
                </a:solidFill>
              </a:rPr>
              <a:t>the task finish date will always be the last day of the last month </a:t>
            </a:r>
            <a:r>
              <a:rPr lang="en-US" sz="1600" dirty="0">
                <a:solidFill>
                  <a:schemeClr val="bg1"/>
                </a:solidFill>
              </a:rPr>
              <a:t>– this does not preclude you from entering time beyond this stated date.</a:t>
            </a:r>
          </a:p>
        </p:txBody>
      </p:sp>
    </p:spTree>
    <p:extLst>
      <p:ext uri="{BB962C8B-B14F-4D97-AF65-F5344CB8AC3E}">
        <p14:creationId xmlns:p14="http://schemas.microsoft.com/office/powerpoint/2010/main" val="3907851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b="1" dirty="0"/>
              <a:t>Laptop: Hardware</a:t>
            </a:r>
          </a:p>
        </p:txBody>
      </p:sp>
      <p:sp>
        <p:nvSpPr>
          <p:cNvPr id="7" name="Content Placeholder 6"/>
          <p:cNvSpPr>
            <a:spLocks noGrp="1"/>
          </p:cNvSpPr>
          <p:nvPr>
            <p:ph type="body" sz="quarter" idx="35"/>
          </p:nvPr>
        </p:nvSpPr>
        <p:spPr>
          <a:xfrm>
            <a:off x="1584483" y="951374"/>
            <a:ext cx="7955393" cy="317039"/>
          </a:xfrm>
        </p:spPr>
        <p:txBody>
          <a:bodyPr numCol="1" anchor="t">
            <a:noAutofit/>
          </a:bodyPr>
          <a:lstStyle/>
          <a:p>
            <a:r>
              <a:rPr lang="en-US" sz="1400" dirty="0"/>
              <a:t>You will receive the following items. If anything is missing, open a support ticket with IT to have the item sent to you.</a:t>
            </a:r>
          </a:p>
          <a:p>
            <a:pPr lvl="1">
              <a:lnSpc>
                <a:spcPct val="100000"/>
              </a:lnSpc>
              <a:buNone/>
            </a:pPr>
            <a:endParaRPr lang="en-US" sz="1400" dirty="0"/>
          </a:p>
          <a:p>
            <a:pPr>
              <a:lnSpc>
                <a:spcPct val="100000"/>
              </a:lnSpc>
            </a:pPr>
            <a:endParaRPr lang="en-US" sz="1400" dirty="0"/>
          </a:p>
        </p:txBody>
      </p:sp>
      <p:sp>
        <p:nvSpPr>
          <p:cNvPr id="8" name="Text Placeholder 7">
            <a:extLst>
              <a:ext uri="{FF2B5EF4-FFF2-40B4-BE49-F238E27FC236}">
                <a16:creationId xmlns:a16="http://schemas.microsoft.com/office/drawing/2014/main" id="{29503065-4659-4691-9CC9-EB7C34FD3819}"/>
              </a:ext>
            </a:extLst>
          </p:cNvPr>
          <p:cNvSpPr>
            <a:spLocks noGrp="1"/>
          </p:cNvSpPr>
          <p:nvPr>
            <p:ph type="body" sz="quarter" idx="36"/>
          </p:nvPr>
        </p:nvSpPr>
        <p:spPr>
          <a:xfrm>
            <a:off x="424011" y="2628540"/>
            <a:ext cx="8988089" cy="1368152"/>
          </a:xfrm>
        </p:spPr>
        <p:txBody>
          <a:bodyPr/>
          <a:lstStyle/>
          <a:p>
            <a:r>
              <a:rPr lang="en-US" sz="1400" dirty="0"/>
              <a:t>There are two laptop types: </a:t>
            </a:r>
            <a:r>
              <a:rPr lang="en-US" sz="1400" i="1" dirty="0"/>
              <a:t>sub-notebook</a:t>
            </a:r>
            <a:r>
              <a:rPr lang="en-US" sz="1400" dirty="0"/>
              <a:t> and </a:t>
            </a:r>
            <a:r>
              <a:rPr lang="en-US" sz="1400" i="1" dirty="0"/>
              <a:t>standard. </a:t>
            </a:r>
          </a:p>
          <a:p>
            <a:endParaRPr lang="en-US" sz="1400" dirty="0"/>
          </a:p>
        </p:txBody>
      </p:sp>
      <p:sp>
        <p:nvSpPr>
          <p:cNvPr id="9" name="Text Placeholder 8">
            <a:extLst>
              <a:ext uri="{FF2B5EF4-FFF2-40B4-BE49-F238E27FC236}">
                <a16:creationId xmlns:a16="http://schemas.microsoft.com/office/drawing/2014/main" id="{DE4C7179-C4A7-4909-B41A-6BCB7B454667}"/>
              </a:ext>
            </a:extLst>
          </p:cNvPr>
          <p:cNvSpPr>
            <a:spLocks noGrp="1"/>
          </p:cNvSpPr>
          <p:nvPr>
            <p:ph type="body" sz="quarter" idx="37"/>
          </p:nvPr>
        </p:nvSpPr>
        <p:spPr>
          <a:xfrm>
            <a:off x="366123" y="3686423"/>
            <a:ext cx="7955393" cy="293208"/>
          </a:xfrm>
        </p:spPr>
        <p:txBody>
          <a:bodyPr numCol="2"/>
          <a:lstStyle/>
          <a:p>
            <a:pPr marL="117475"/>
            <a:r>
              <a:rPr lang="en-US" sz="1300" b="1" dirty="0"/>
              <a:t>Laptop Replacement</a:t>
            </a:r>
            <a:r>
              <a:rPr lang="en-US" sz="1300" dirty="0"/>
              <a:t>	</a:t>
            </a:r>
          </a:p>
          <a:p>
            <a:endParaRPr lang="en-US" sz="1300" dirty="0"/>
          </a:p>
        </p:txBody>
      </p:sp>
      <p:sp>
        <p:nvSpPr>
          <p:cNvPr id="11" name="Rectangle 10">
            <a:extLst>
              <a:ext uri="{FF2B5EF4-FFF2-40B4-BE49-F238E27FC236}">
                <a16:creationId xmlns:a16="http://schemas.microsoft.com/office/drawing/2014/main" id="{BD7BE6B0-FCC0-49ED-BD85-D0A3B939451D}"/>
              </a:ext>
            </a:extLst>
          </p:cNvPr>
          <p:cNvSpPr/>
          <p:nvPr/>
        </p:nvSpPr>
        <p:spPr>
          <a:xfrm>
            <a:off x="1548260" y="1578351"/>
            <a:ext cx="7863840" cy="822960"/>
          </a:xfrm>
          <a:prstGeom prst="rect">
            <a:avLst/>
          </a:prstGeom>
        </p:spPr>
        <p:txBody>
          <a:bodyPr wrap="square" numCol="2">
            <a:spAutoFit/>
          </a:bodyPr>
          <a:lstStyle/>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Laptop</a:t>
            </a:r>
          </a:p>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Laptop power adapter</a:t>
            </a:r>
          </a:p>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Laptop bag</a:t>
            </a:r>
          </a:p>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Network cable</a:t>
            </a:r>
          </a:p>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Headset</a:t>
            </a:r>
          </a:p>
          <a:p>
            <a:pPr marL="460375" lvl="1" indent="-285750" defTabSz="914342">
              <a:lnSpc>
                <a:spcPct val="100000"/>
              </a:lnSpc>
              <a:spcAft>
                <a:spcPts val="600"/>
              </a:spcAft>
              <a:buClr>
                <a:srgbClr val="A8CDD7"/>
              </a:buClr>
              <a:buFont typeface="Arial" panose="020B0604020202020204" pitchFamily="34" charset="0"/>
              <a:buChar char="•"/>
            </a:pPr>
            <a:r>
              <a:rPr lang="en-US" sz="1400" dirty="0">
                <a:solidFill>
                  <a:prstClr val="black"/>
                </a:solidFill>
                <a:latin typeface="Arial"/>
              </a:rPr>
              <a:t>Asset information sheet</a:t>
            </a:r>
            <a:endParaRPr lang="en-US" sz="1400" dirty="0"/>
          </a:p>
        </p:txBody>
      </p:sp>
      <p:sp>
        <p:nvSpPr>
          <p:cNvPr id="12" name="Rounded Rectangle 4">
            <a:extLst>
              <a:ext uri="{FF2B5EF4-FFF2-40B4-BE49-F238E27FC236}">
                <a16:creationId xmlns:a16="http://schemas.microsoft.com/office/drawing/2014/main" id="{17C21DF1-CA10-4F92-9FAD-BA6A84F3598E}"/>
              </a:ext>
            </a:extLst>
          </p:cNvPr>
          <p:cNvSpPr/>
          <p:nvPr/>
        </p:nvSpPr>
        <p:spPr>
          <a:xfrm>
            <a:off x="331490" y="847560"/>
            <a:ext cx="9208387" cy="1767184"/>
          </a:xfrm>
          <a:prstGeom prst="roundRect">
            <a:avLst>
              <a:gd name="adj" fmla="val 4978"/>
            </a:avLst>
          </a:prstGeom>
          <a:noFill/>
          <a:ln>
            <a:solidFill>
              <a:schemeClr val="accent1"/>
            </a:solidFill>
          </a:ln>
        </p:spPr>
        <p:txBody>
          <a:bodyPr tIns="182880"/>
          <a:lstStyle/>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endParaRPr lang="en-US" sz="1600" b="0" dirty="0">
              <a:latin typeface="Verdana" panose="020B0604030504040204" pitchFamily="34" charset="0"/>
              <a:ea typeface="Verdana" panose="020B0604030504040204" pitchFamily="34" charset="0"/>
              <a:cs typeface="Verdana" panose="020B0604030504040204" pitchFamily="34" charset="0"/>
            </a:endParaRPr>
          </a:p>
        </p:txBody>
      </p:sp>
      <p:sp>
        <p:nvSpPr>
          <p:cNvPr id="13" name="Rounded Rectangle 4">
            <a:extLst>
              <a:ext uri="{FF2B5EF4-FFF2-40B4-BE49-F238E27FC236}">
                <a16:creationId xmlns:a16="http://schemas.microsoft.com/office/drawing/2014/main" id="{3E2B9C92-2E17-4A0F-A0A9-7AFF8AE3BD25}"/>
              </a:ext>
            </a:extLst>
          </p:cNvPr>
          <p:cNvSpPr/>
          <p:nvPr/>
        </p:nvSpPr>
        <p:spPr>
          <a:xfrm>
            <a:off x="331489" y="2756487"/>
            <a:ext cx="9208387" cy="816533"/>
          </a:xfrm>
          <a:prstGeom prst="roundRect">
            <a:avLst>
              <a:gd name="adj" fmla="val 4978"/>
            </a:avLst>
          </a:prstGeom>
          <a:noFill/>
          <a:ln>
            <a:solidFill>
              <a:schemeClr val="accent3">
                <a:lumMod val="50000"/>
                <a:lumOff val="50000"/>
              </a:schemeClr>
            </a:solidFill>
          </a:ln>
        </p:spPr>
        <p:txBody>
          <a:bodyPr tIns="182880"/>
          <a:lstStyle/>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endParaRPr lang="en-US" sz="1600" b="0" dirty="0">
              <a:latin typeface="Verdana" panose="020B0604030504040204" pitchFamily="34" charset="0"/>
              <a:ea typeface="Verdana" panose="020B0604030504040204" pitchFamily="34" charset="0"/>
              <a:cs typeface="Verdana" panose="020B0604030504040204" pitchFamily="34" charset="0"/>
            </a:endParaRPr>
          </a:p>
        </p:txBody>
      </p:sp>
      <p:sp>
        <p:nvSpPr>
          <p:cNvPr id="14" name="Rounded Rectangle 4">
            <a:extLst>
              <a:ext uri="{FF2B5EF4-FFF2-40B4-BE49-F238E27FC236}">
                <a16:creationId xmlns:a16="http://schemas.microsoft.com/office/drawing/2014/main" id="{4BC84476-79E3-4445-BB17-F872B428EC36}"/>
              </a:ext>
            </a:extLst>
          </p:cNvPr>
          <p:cNvSpPr/>
          <p:nvPr/>
        </p:nvSpPr>
        <p:spPr>
          <a:xfrm>
            <a:off x="322663" y="3645519"/>
            <a:ext cx="9208387" cy="2807667"/>
          </a:xfrm>
          <a:prstGeom prst="roundRect">
            <a:avLst>
              <a:gd name="adj" fmla="val 4978"/>
            </a:avLst>
          </a:prstGeom>
          <a:noFill/>
          <a:ln>
            <a:solidFill>
              <a:schemeClr val="accent1"/>
            </a:solidFill>
          </a:ln>
        </p:spPr>
        <p:txBody>
          <a:bodyPr tIns="182880"/>
          <a:lstStyle/>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endParaRPr lang="en-US" sz="1600" b="0" dirty="0">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7BA88023-211A-42A3-A50A-DF73140AD9AD}"/>
              </a:ext>
            </a:extLst>
          </p:cNvPr>
          <p:cNvSpPr/>
          <p:nvPr/>
        </p:nvSpPr>
        <p:spPr>
          <a:xfrm>
            <a:off x="1" y="3920957"/>
            <a:ext cx="9539876" cy="1692771"/>
          </a:xfrm>
          <a:prstGeom prst="rect">
            <a:avLst/>
          </a:prstGeom>
        </p:spPr>
        <p:txBody>
          <a:bodyPr wrap="square">
            <a:spAutoFit/>
          </a:bodyPr>
          <a:lstStyle/>
          <a:p>
            <a:pPr marL="633413" indent="-293688">
              <a:lnSpc>
                <a:spcPct val="100000"/>
              </a:lnSpc>
              <a:buFont typeface="Arial" panose="020B0604020202020204" pitchFamily="34" charset="0"/>
              <a:buChar char="•"/>
            </a:pPr>
            <a:r>
              <a:rPr lang="en-US" sz="1300" b="1" dirty="0"/>
              <a:t>PC Refresh </a:t>
            </a:r>
            <a:r>
              <a:rPr lang="en-US" sz="1300" dirty="0"/>
              <a:t>– All employees are eligible for a new computer within a 4 year period (from hire date).  </a:t>
            </a:r>
          </a:p>
          <a:p>
            <a:pPr marL="633413" indent="-293688">
              <a:lnSpc>
                <a:spcPct val="100000"/>
              </a:lnSpc>
              <a:buFont typeface="Arial" panose="020B0604020202020204" pitchFamily="34" charset="0"/>
              <a:buChar char="•"/>
            </a:pPr>
            <a:r>
              <a:rPr lang="en-US" sz="1300" b="1" dirty="0"/>
              <a:t>For a broken PC, </a:t>
            </a:r>
            <a:r>
              <a:rPr lang="en-US" sz="1300" dirty="0"/>
              <a:t>the Group IT Service Desk will work with you to determine one of the following replacement options:</a:t>
            </a:r>
          </a:p>
          <a:p>
            <a:pPr marL="919163" lvl="1" indent="-285750">
              <a:lnSpc>
                <a:spcPct val="100000"/>
              </a:lnSpc>
              <a:buFont typeface="Wingdings" panose="05000000000000000000" pitchFamily="2" charset="2"/>
              <a:buChar char="Ø"/>
            </a:pPr>
            <a:r>
              <a:rPr lang="en-GB" sz="1300" b="1" dirty="0"/>
              <a:t>Hardware: </a:t>
            </a:r>
            <a:r>
              <a:rPr lang="en-GB" sz="1300" dirty="0"/>
              <a:t>Appropriate technician will be dispatched to replace the broken part if the PC if less than three years old.</a:t>
            </a:r>
            <a:endParaRPr lang="en-US" sz="1300" dirty="0"/>
          </a:p>
          <a:p>
            <a:pPr marL="919163" lvl="1" indent="-285750">
              <a:lnSpc>
                <a:spcPct val="100000"/>
              </a:lnSpc>
              <a:buFont typeface="Wingdings" panose="05000000000000000000" pitchFamily="2" charset="2"/>
              <a:buChar char="Ø"/>
            </a:pPr>
            <a:endParaRPr lang="en-GB" sz="1300" b="1" dirty="0"/>
          </a:p>
          <a:p>
            <a:pPr marL="919163" lvl="1" indent="-285750">
              <a:lnSpc>
                <a:spcPct val="100000"/>
              </a:lnSpc>
              <a:buFont typeface="Wingdings" panose="05000000000000000000" pitchFamily="2" charset="2"/>
              <a:buChar char="Ø"/>
            </a:pPr>
            <a:r>
              <a:rPr lang="en-GB" sz="1300" b="1" dirty="0"/>
              <a:t>Replacement of your faulty PC with a</a:t>
            </a:r>
            <a:r>
              <a:rPr lang="en-US" sz="1300" b="1" dirty="0"/>
              <a:t> like-for-like model: </a:t>
            </a:r>
            <a:r>
              <a:rPr lang="en-US" sz="1300" dirty="0"/>
              <a:t> The replacement PC will be shipped to you. Upon receiving your replacement PC, you must return the old PC within ten business days.</a:t>
            </a:r>
          </a:p>
        </p:txBody>
      </p:sp>
      <p:sp>
        <p:nvSpPr>
          <p:cNvPr id="16" name="Oval 15">
            <a:extLst>
              <a:ext uri="{FF2B5EF4-FFF2-40B4-BE49-F238E27FC236}">
                <a16:creationId xmlns:a16="http://schemas.microsoft.com/office/drawing/2014/main" id="{F87A5D42-3DCA-43A1-ABE1-C2DEB26234FC}"/>
              </a:ext>
            </a:extLst>
          </p:cNvPr>
          <p:cNvSpPr/>
          <p:nvPr/>
        </p:nvSpPr>
        <p:spPr bwMode="auto">
          <a:xfrm>
            <a:off x="382770" y="1153050"/>
            <a:ext cx="1222131" cy="1323975"/>
          </a:xfrm>
          <a:prstGeom prst="ellipse">
            <a:avLst/>
          </a:prstGeom>
          <a:solidFill>
            <a:srgbClr val="FFFFFF"/>
          </a:solidFill>
          <a:ln w="127000" cap="flat" cmpd="sng" algn="ctr">
            <a:solidFill>
              <a:schemeClr val="accent6">
                <a:lumMod val="75000"/>
              </a:schemeClr>
            </a:solidFill>
            <a:prstDash val="solid"/>
          </a:ln>
          <a:effectLst>
            <a:outerShdw blurRad="50800" dist="38100" dir="2700000" algn="tl" rotWithShape="0">
              <a:prstClr val="black">
                <a:alpha val="40000"/>
              </a:prstClr>
            </a:outerShdw>
          </a:effectLst>
        </p:spPr>
        <p:txBody>
          <a:bodyPr anchor="ctr"/>
          <a:lstStyle/>
          <a:p>
            <a:pPr algn="ctr" fontAlgn="base">
              <a:lnSpc>
                <a:spcPct val="85000"/>
              </a:lnSpc>
              <a:spcBef>
                <a:spcPct val="0"/>
              </a:spcBef>
              <a:spcAft>
                <a:spcPct val="0"/>
              </a:spcAft>
              <a:defRPr/>
            </a:pPr>
            <a:endParaRPr lang="en-US" sz="2000" kern="0" dirty="0">
              <a:solidFill>
                <a:srgbClr val="009BCC">
                  <a:lumMod val="50000"/>
                </a:srgbClr>
              </a:solidFill>
            </a:endParaRPr>
          </a:p>
        </p:txBody>
      </p:sp>
      <p:grpSp>
        <p:nvGrpSpPr>
          <p:cNvPr id="17" name="Groupe 672">
            <a:extLst>
              <a:ext uri="{FF2B5EF4-FFF2-40B4-BE49-F238E27FC236}">
                <a16:creationId xmlns:a16="http://schemas.microsoft.com/office/drawing/2014/main" id="{8BE54D6E-7A34-4A22-A175-C6A50C6A1FD4}"/>
              </a:ext>
            </a:extLst>
          </p:cNvPr>
          <p:cNvGrpSpPr/>
          <p:nvPr/>
        </p:nvGrpSpPr>
        <p:grpSpPr>
          <a:xfrm>
            <a:off x="774026" y="1572452"/>
            <a:ext cx="542910" cy="509284"/>
            <a:chOff x="1052513" y="3889375"/>
            <a:chExt cx="385763" cy="422275"/>
          </a:xfrm>
        </p:grpSpPr>
        <p:sp>
          <p:nvSpPr>
            <p:cNvPr id="18" name="Freeform 355">
              <a:extLst>
                <a:ext uri="{FF2B5EF4-FFF2-40B4-BE49-F238E27FC236}">
                  <a16:creationId xmlns:a16="http://schemas.microsoft.com/office/drawing/2014/main" id="{654B9456-1872-440F-B55A-0C3685F23466}"/>
                </a:ext>
              </a:extLst>
            </p:cNvPr>
            <p:cNvSpPr>
              <a:spLocks/>
            </p:cNvSpPr>
            <p:nvPr/>
          </p:nvSpPr>
          <p:spPr bwMode="auto">
            <a:xfrm>
              <a:off x="1052513" y="3981450"/>
              <a:ext cx="341313" cy="330200"/>
            </a:xfrm>
            <a:custGeom>
              <a:avLst/>
              <a:gdLst/>
              <a:ahLst/>
              <a:cxnLst>
                <a:cxn ang="0">
                  <a:pos x="80" y="171"/>
                </a:cxn>
                <a:cxn ang="0">
                  <a:pos x="91" y="162"/>
                </a:cxn>
                <a:cxn ang="0">
                  <a:pos x="101" y="110"/>
                </a:cxn>
                <a:cxn ang="0">
                  <a:pos x="103" y="137"/>
                </a:cxn>
                <a:cxn ang="0">
                  <a:pos x="106" y="169"/>
                </a:cxn>
                <a:cxn ang="0">
                  <a:pos x="117" y="169"/>
                </a:cxn>
                <a:cxn ang="0">
                  <a:pos x="112" y="107"/>
                </a:cxn>
                <a:cxn ang="0">
                  <a:pos x="152" y="107"/>
                </a:cxn>
                <a:cxn ang="0">
                  <a:pos x="161" y="102"/>
                </a:cxn>
                <a:cxn ang="0">
                  <a:pos x="172" y="84"/>
                </a:cxn>
                <a:cxn ang="0">
                  <a:pos x="172" y="24"/>
                </a:cxn>
                <a:cxn ang="0">
                  <a:pos x="145" y="5"/>
                </a:cxn>
                <a:cxn ang="0">
                  <a:pos x="132" y="26"/>
                </a:cxn>
                <a:cxn ang="0">
                  <a:pos x="133" y="25"/>
                </a:cxn>
                <a:cxn ang="0">
                  <a:pos x="145" y="17"/>
                </a:cxn>
                <a:cxn ang="0">
                  <a:pos x="145" y="17"/>
                </a:cxn>
                <a:cxn ang="0">
                  <a:pos x="145" y="17"/>
                </a:cxn>
                <a:cxn ang="0">
                  <a:pos x="145" y="17"/>
                </a:cxn>
                <a:cxn ang="0">
                  <a:pos x="156" y="15"/>
                </a:cxn>
                <a:cxn ang="0">
                  <a:pos x="158" y="26"/>
                </a:cxn>
                <a:cxn ang="0">
                  <a:pos x="144" y="38"/>
                </a:cxn>
                <a:cxn ang="0">
                  <a:pos x="134" y="42"/>
                </a:cxn>
                <a:cxn ang="0">
                  <a:pos x="133" y="76"/>
                </a:cxn>
                <a:cxn ang="0">
                  <a:pos x="133" y="85"/>
                </a:cxn>
                <a:cxn ang="0">
                  <a:pos x="109" y="85"/>
                </a:cxn>
                <a:cxn ang="0">
                  <a:pos x="107" y="79"/>
                </a:cxn>
                <a:cxn ang="0">
                  <a:pos x="111" y="79"/>
                </a:cxn>
                <a:cxn ang="0">
                  <a:pos x="114" y="76"/>
                </a:cxn>
                <a:cxn ang="0">
                  <a:pos x="114" y="66"/>
                </a:cxn>
                <a:cxn ang="0">
                  <a:pos x="111" y="63"/>
                </a:cxn>
                <a:cxn ang="0">
                  <a:pos x="6" y="63"/>
                </a:cxn>
                <a:cxn ang="0">
                  <a:pos x="3" y="66"/>
                </a:cxn>
                <a:cxn ang="0">
                  <a:pos x="3" y="76"/>
                </a:cxn>
                <a:cxn ang="0">
                  <a:pos x="6" y="79"/>
                </a:cxn>
                <a:cxn ang="0">
                  <a:pos x="10" y="79"/>
                </a:cxn>
                <a:cxn ang="0">
                  <a:pos x="7" y="88"/>
                </a:cxn>
                <a:cxn ang="0">
                  <a:pos x="0" y="169"/>
                </a:cxn>
                <a:cxn ang="0">
                  <a:pos x="11" y="169"/>
                </a:cxn>
                <a:cxn ang="0">
                  <a:pos x="13" y="137"/>
                </a:cxn>
                <a:cxn ang="0">
                  <a:pos x="18" y="89"/>
                </a:cxn>
                <a:cxn ang="0">
                  <a:pos x="20" y="83"/>
                </a:cxn>
                <a:cxn ang="0">
                  <a:pos x="26" y="79"/>
                </a:cxn>
                <a:cxn ang="0">
                  <a:pos x="90" y="79"/>
                </a:cxn>
                <a:cxn ang="0">
                  <a:pos x="96" y="83"/>
                </a:cxn>
                <a:cxn ang="0">
                  <a:pos x="97" y="85"/>
                </a:cxn>
                <a:cxn ang="0">
                  <a:pos x="92" y="85"/>
                </a:cxn>
                <a:cxn ang="0">
                  <a:pos x="81" y="94"/>
                </a:cxn>
                <a:cxn ang="0">
                  <a:pos x="70" y="158"/>
                </a:cxn>
              </a:cxnLst>
              <a:rect l="0" t="0" r="r" b="b"/>
              <a:pathLst>
                <a:path w="176" h="171">
                  <a:moveTo>
                    <a:pt x="80" y="171"/>
                  </a:moveTo>
                  <a:cubicBezTo>
                    <a:pt x="86" y="171"/>
                    <a:pt x="90" y="167"/>
                    <a:pt x="91" y="162"/>
                  </a:cubicBezTo>
                  <a:cubicBezTo>
                    <a:pt x="101" y="110"/>
                    <a:pt x="101" y="110"/>
                    <a:pt x="101" y="110"/>
                  </a:cubicBezTo>
                  <a:cubicBezTo>
                    <a:pt x="102" y="118"/>
                    <a:pt x="103" y="127"/>
                    <a:pt x="103" y="137"/>
                  </a:cubicBezTo>
                  <a:cubicBezTo>
                    <a:pt x="104" y="151"/>
                    <a:pt x="105" y="163"/>
                    <a:pt x="106" y="169"/>
                  </a:cubicBezTo>
                  <a:cubicBezTo>
                    <a:pt x="117" y="169"/>
                    <a:pt x="117" y="169"/>
                    <a:pt x="117" y="169"/>
                  </a:cubicBezTo>
                  <a:cubicBezTo>
                    <a:pt x="116" y="159"/>
                    <a:pt x="114" y="129"/>
                    <a:pt x="112" y="107"/>
                  </a:cubicBezTo>
                  <a:cubicBezTo>
                    <a:pt x="152" y="107"/>
                    <a:pt x="152" y="107"/>
                    <a:pt x="152" y="107"/>
                  </a:cubicBezTo>
                  <a:cubicBezTo>
                    <a:pt x="155" y="107"/>
                    <a:pt x="159" y="105"/>
                    <a:pt x="161" y="102"/>
                  </a:cubicBezTo>
                  <a:cubicBezTo>
                    <a:pt x="166" y="99"/>
                    <a:pt x="170" y="93"/>
                    <a:pt x="172" y="84"/>
                  </a:cubicBezTo>
                  <a:cubicBezTo>
                    <a:pt x="176" y="65"/>
                    <a:pt x="176" y="44"/>
                    <a:pt x="172" y="24"/>
                  </a:cubicBezTo>
                  <a:cubicBezTo>
                    <a:pt x="169" y="9"/>
                    <a:pt x="155" y="0"/>
                    <a:pt x="145" y="5"/>
                  </a:cubicBezTo>
                  <a:cubicBezTo>
                    <a:pt x="137" y="9"/>
                    <a:pt x="133" y="17"/>
                    <a:pt x="132" y="26"/>
                  </a:cubicBezTo>
                  <a:cubicBezTo>
                    <a:pt x="133" y="26"/>
                    <a:pt x="133" y="26"/>
                    <a:pt x="133" y="25"/>
                  </a:cubicBezTo>
                  <a:cubicBezTo>
                    <a:pt x="141" y="22"/>
                    <a:pt x="144" y="18"/>
                    <a:pt x="145" y="17"/>
                  </a:cubicBezTo>
                  <a:cubicBezTo>
                    <a:pt x="145" y="17"/>
                    <a:pt x="145" y="17"/>
                    <a:pt x="145" y="17"/>
                  </a:cubicBezTo>
                  <a:cubicBezTo>
                    <a:pt x="145" y="17"/>
                    <a:pt x="145" y="17"/>
                    <a:pt x="145" y="17"/>
                  </a:cubicBezTo>
                  <a:cubicBezTo>
                    <a:pt x="145" y="17"/>
                    <a:pt x="145" y="17"/>
                    <a:pt x="145" y="17"/>
                  </a:cubicBezTo>
                  <a:cubicBezTo>
                    <a:pt x="147" y="13"/>
                    <a:pt x="152" y="12"/>
                    <a:pt x="156" y="15"/>
                  </a:cubicBezTo>
                  <a:cubicBezTo>
                    <a:pt x="160" y="17"/>
                    <a:pt x="160" y="22"/>
                    <a:pt x="158" y="26"/>
                  </a:cubicBezTo>
                  <a:cubicBezTo>
                    <a:pt x="157" y="27"/>
                    <a:pt x="153" y="33"/>
                    <a:pt x="144" y="38"/>
                  </a:cubicBezTo>
                  <a:cubicBezTo>
                    <a:pt x="141" y="40"/>
                    <a:pt x="138" y="41"/>
                    <a:pt x="134" y="42"/>
                  </a:cubicBezTo>
                  <a:cubicBezTo>
                    <a:pt x="136" y="54"/>
                    <a:pt x="135" y="65"/>
                    <a:pt x="133" y="76"/>
                  </a:cubicBezTo>
                  <a:cubicBezTo>
                    <a:pt x="132" y="79"/>
                    <a:pt x="132" y="82"/>
                    <a:pt x="133" y="85"/>
                  </a:cubicBezTo>
                  <a:cubicBezTo>
                    <a:pt x="109" y="85"/>
                    <a:pt x="109" y="85"/>
                    <a:pt x="109" y="85"/>
                  </a:cubicBezTo>
                  <a:cubicBezTo>
                    <a:pt x="109" y="83"/>
                    <a:pt x="108" y="81"/>
                    <a:pt x="107" y="79"/>
                  </a:cubicBezTo>
                  <a:cubicBezTo>
                    <a:pt x="111" y="79"/>
                    <a:pt x="111" y="79"/>
                    <a:pt x="111" y="79"/>
                  </a:cubicBezTo>
                  <a:cubicBezTo>
                    <a:pt x="113" y="79"/>
                    <a:pt x="114" y="78"/>
                    <a:pt x="114" y="76"/>
                  </a:cubicBezTo>
                  <a:cubicBezTo>
                    <a:pt x="114" y="66"/>
                    <a:pt x="114" y="66"/>
                    <a:pt x="114" y="66"/>
                  </a:cubicBezTo>
                  <a:cubicBezTo>
                    <a:pt x="114" y="65"/>
                    <a:pt x="113" y="63"/>
                    <a:pt x="111" y="63"/>
                  </a:cubicBezTo>
                  <a:cubicBezTo>
                    <a:pt x="6" y="63"/>
                    <a:pt x="6" y="63"/>
                    <a:pt x="6" y="63"/>
                  </a:cubicBezTo>
                  <a:cubicBezTo>
                    <a:pt x="4" y="63"/>
                    <a:pt x="3" y="65"/>
                    <a:pt x="3" y="66"/>
                  </a:cubicBezTo>
                  <a:cubicBezTo>
                    <a:pt x="3" y="76"/>
                    <a:pt x="3" y="76"/>
                    <a:pt x="3" y="76"/>
                  </a:cubicBezTo>
                  <a:cubicBezTo>
                    <a:pt x="3" y="78"/>
                    <a:pt x="4" y="79"/>
                    <a:pt x="6" y="79"/>
                  </a:cubicBezTo>
                  <a:cubicBezTo>
                    <a:pt x="10" y="79"/>
                    <a:pt x="10" y="79"/>
                    <a:pt x="10" y="79"/>
                  </a:cubicBezTo>
                  <a:cubicBezTo>
                    <a:pt x="8" y="82"/>
                    <a:pt x="7" y="85"/>
                    <a:pt x="7" y="88"/>
                  </a:cubicBezTo>
                  <a:cubicBezTo>
                    <a:pt x="5" y="106"/>
                    <a:pt x="1" y="155"/>
                    <a:pt x="0" y="169"/>
                  </a:cubicBezTo>
                  <a:cubicBezTo>
                    <a:pt x="11" y="169"/>
                    <a:pt x="11" y="169"/>
                    <a:pt x="11" y="169"/>
                  </a:cubicBezTo>
                  <a:cubicBezTo>
                    <a:pt x="11" y="163"/>
                    <a:pt x="12" y="151"/>
                    <a:pt x="13" y="137"/>
                  </a:cubicBezTo>
                  <a:cubicBezTo>
                    <a:pt x="15" y="118"/>
                    <a:pt x="17" y="99"/>
                    <a:pt x="18" y="89"/>
                  </a:cubicBezTo>
                  <a:cubicBezTo>
                    <a:pt x="18" y="86"/>
                    <a:pt x="19" y="85"/>
                    <a:pt x="20" y="83"/>
                  </a:cubicBezTo>
                  <a:cubicBezTo>
                    <a:pt x="21" y="82"/>
                    <a:pt x="24" y="80"/>
                    <a:pt x="26" y="79"/>
                  </a:cubicBezTo>
                  <a:cubicBezTo>
                    <a:pt x="90" y="79"/>
                    <a:pt x="90" y="79"/>
                    <a:pt x="90" y="79"/>
                  </a:cubicBezTo>
                  <a:cubicBezTo>
                    <a:pt x="93" y="80"/>
                    <a:pt x="95" y="82"/>
                    <a:pt x="96" y="83"/>
                  </a:cubicBezTo>
                  <a:cubicBezTo>
                    <a:pt x="97" y="84"/>
                    <a:pt x="97" y="84"/>
                    <a:pt x="97" y="85"/>
                  </a:cubicBezTo>
                  <a:cubicBezTo>
                    <a:pt x="92" y="85"/>
                    <a:pt x="92" y="85"/>
                    <a:pt x="92" y="85"/>
                  </a:cubicBezTo>
                  <a:cubicBezTo>
                    <a:pt x="87" y="85"/>
                    <a:pt x="82" y="88"/>
                    <a:pt x="81" y="94"/>
                  </a:cubicBezTo>
                  <a:cubicBezTo>
                    <a:pt x="70" y="158"/>
                    <a:pt x="70" y="158"/>
                    <a:pt x="70" y="158"/>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dirty="0">
                <a:solidFill>
                  <a:srgbClr val="000000"/>
                </a:solidFill>
                <a:latin typeface="Arial"/>
                <a:cs typeface="Arial" pitchFamily="34" charset="0"/>
              </a:endParaRPr>
            </a:p>
          </p:txBody>
        </p:sp>
        <p:sp>
          <p:nvSpPr>
            <p:cNvPr id="19" name="Freeform 356">
              <a:extLst>
                <a:ext uri="{FF2B5EF4-FFF2-40B4-BE49-F238E27FC236}">
                  <a16:creationId xmlns:a16="http://schemas.microsoft.com/office/drawing/2014/main" id="{6FB4546D-D90B-42F2-AAF9-31DEBAFFEFD1}"/>
                </a:ext>
              </a:extLst>
            </p:cNvPr>
            <p:cNvSpPr>
              <a:spLocks/>
            </p:cNvSpPr>
            <p:nvPr/>
          </p:nvSpPr>
          <p:spPr bwMode="auto">
            <a:xfrm>
              <a:off x="1090613" y="3963988"/>
              <a:ext cx="161925" cy="134938"/>
            </a:xfrm>
            <a:custGeom>
              <a:avLst/>
              <a:gdLst/>
              <a:ahLst/>
              <a:cxnLst>
                <a:cxn ang="0">
                  <a:pos x="17" y="70"/>
                </a:cxn>
                <a:cxn ang="0">
                  <a:pos x="81" y="70"/>
                </a:cxn>
                <a:cxn ang="0">
                  <a:pos x="83" y="68"/>
                </a:cxn>
                <a:cxn ang="0">
                  <a:pos x="83" y="64"/>
                </a:cxn>
                <a:cxn ang="0">
                  <a:pos x="81" y="62"/>
                </a:cxn>
                <a:cxn ang="0">
                  <a:pos x="29" y="62"/>
                </a:cxn>
                <a:cxn ang="0">
                  <a:pos x="29" y="61"/>
                </a:cxn>
                <a:cxn ang="0">
                  <a:pos x="8" y="2"/>
                </a:cxn>
                <a:cxn ang="0">
                  <a:pos x="5" y="0"/>
                </a:cxn>
                <a:cxn ang="0">
                  <a:pos x="2" y="1"/>
                </a:cxn>
                <a:cxn ang="0">
                  <a:pos x="0" y="4"/>
                </a:cxn>
                <a:cxn ang="0">
                  <a:pos x="20" y="62"/>
                </a:cxn>
                <a:cxn ang="0">
                  <a:pos x="17" y="62"/>
                </a:cxn>
              </a:cxnLst>
              <a:rect l="0" t="0" r="r" b="b"/>
              <a:pathLst>
                <a:path w="83" h="70">
                  <a:moveTo>
                    <a:pt x="17" y="70"/>
                  </a:moveTo>
                  <a:cubicBezTo>
                    <a:pt x="81" y="70"/>
                    <a:pt x="81" y="70"/>
                    <a:pt x="81" y="70"/>
                  </a:cubicBezTo>
                  <a:cubicBezTo>
                    <a:pt x="82" y="70"/>
                    <a:pt x="83" y="69"/>
                    <a:pt x="83" y="68"/>
                  </a:cubicBezTo>
                  <a:cubicBezTo>
                    <a:pt x="83" y="64"/>
                    <a:pt x="83" y="64"/>
                    <a:pt x="83" y="64"/>
                  </a:cubicBezTo>
                  <a:cubicBezTo>
                    <a:pt x="83" y="63"/>
                    <a:pt x="82" y="62"/>
                    <a:pt x="81" y="62"/>
                  </a:cubicBezTo>
                  <a:cubicBezTo>
                    <a:pt x="29" y="62"/>
                    <a:pt x="29" y="62"/>
                    <a:pt x="29" y="62"/>
                  </a:cubicBezTo>
                  <a:cubicBezTo>
                    <a:pt x="29" y="62"/>
                    <a:pt x="29" y="61"/>
                    <a:pt x="29" y="61"/>
                  </a:cubicBezTo>
                  <a:cubicBezTo>
                    <a:pt x="8" y="2"/>
                    <a:pt x="8" y="2"/>
                    <a:pt x="8" y="2"/>
                  </a:cubicBezTo>
                  <a:cubicBezTo>
                    <a:pt x="8" y="0"/>
                    <a:pt x="6" y="0"/>
                    <a:pt x="5" y="0"/>
                  </a:cubicBezTo>
                  <a:cubicBezTo>
                    <a:pt x="2" y="1"/>
                    <a:pt x="2" y="1"/>
                    <a:pt x="2" y="1"/>
                  </a:cubicBezTo>
                  <a:cubicBezTo>
                    <a:pt x="1" y="2"/>
                    <a:pt x="0" y="3"/>
                    <a:pt x="0" y="4"/>
                  </a:cubicBezTo>
                  <a:cubicBezTo>
                    <a:pt x="20" y="62"/>
                    <a:pt x="20" y="62"/>
                    <a:pt x="20" y="62"/>
                  </a:cubicBezTo>
                  <a:cubicBezTo>
                    <a:pt x="17" y="62"/>
                    <a:pt x="17" y="62"/>
                    <a:pt x="17" y="62"/>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dirty="0">
                <a:solidFill>
                  <a:srgbClr val="000000"/>
                </a:solidFill>
                <a:latin typeface="Arial"/>
                <a:cs typeface="Arial" pitchFamily="34" charset="0"/>
              </a:endParaRPr>
            </a:p>
          </p:txBody>
        </p:sp>
        <p:sp>
          <p:nvSpPr>
            <p:cNvPr id="20" name="Freeform 357">
              <a:extLst>
                <a:ext uri="{FF2B5EF4-FFF2-40B4-BE49-F238E27FC236}">
                  <a16:creationId xmlns:a16="http://schemas.microsoft.com/office/drawing/2014/main" id="{B170D221-9008-484F-8FEF-08C0E8937B73}"/>
                </a:ext>
              </a:extLst>
            </p:cNvPr>
            <p:cNvSpPr>
              <a:spLocks/>
            </p:cNvSpPr>
            <p:nvPr/>
          </p:nvSpPr>
          <p:spPr bwMode="auto">
            <a:xfrm>
              <a:off x="1271588" y="3889375"/>
              <a:ext cx="95250" cy="96838"/>
            </a:xfrm>
            <a:custGeom>
              <a:avLst/>
              <a:gdLst/>
              <a:ahLst/>
              <a:cxnLst>
                <a:cxn ang="0">
                  <a:pos x="30" y="47"/>
                </a:cxn>
                <a:cxn ang="0">
                  <a:pos x="46" y="20"/>
                </a:cxn>
                <a:cxn ang="0">
                  <a:pos x="19" y="3"/>
                </a:cxn>
                <a:cxn ang="0">
                  <a:pos x="3" y="30"/>
                </a:cxn>
                <a:cxn ang="0">
                  <a:pos x="30" y="47"/>
                </a:cxn>
              </a:cxnLst>
              <a:rect l="0" t="0" r="r" b="b"/>
              <a:pathLst>
                <a:path w="49" h="50">
                  <a:moveTo>
                    <a:pt x="30" y="47"/>
                  </a:moveTo>
                  <a:cubicBezTo>
                    <a:pt x="42" y="44"/>
                    <a:pt x="49" y="32"/>
                    <a:pt x="46" y="20"/>
                  </a:cubicBezTo>
                  <a:cubicBezTo>
                    <a:pt x="44" y="7"/>
                    <a:pt x="32" y="0"/>
                    <a:pt x="19" y="3"/>
                  </a:cubicBezTo>
                  <a:cubicBezTo>
                    <a:pt x="7" y="5"/>
                    <a:pt x="0" y="18"/>
                    <a:pt x="3" y="30"/>
                  </a:cubicBezTo>
                  <a:cubicBezTo>
                    <a:pt x="5" y="42"/>
                    <a:pt x="18" y="50"/>
                    <a:pt x="30" y="47"/>
                  </a:cubicBez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dirty="0">
                <a:solidFill>
                  <a:srgbClr val="000000"/>
                </a:solidFill>
                <a:latin typeface="Arial"/>
                <a:cs typeface="Arial" pitchFamily="34" charset="0"/>
              </a:endParaRPr>
            </a:p>
          </p:txBody>
        </p:sp>
        <p:sp>
          <p:nvSpPr>
            <p:cNvPr id="21" name="Freeform 358">
              <a:extLst>
                <a:ext uri="{FF2B5EF4-FFF2-40B4-BE49-F238E27FC236}">
                  <a16:creationId xmlns:a16="http://schemas.microsoft.com/office/drawing/2014/main" id="{1C03F13A-4209-4BE8-A749-41D3CE02EA00}"/>
                </a:ext>
              </a:extLst>
            </p:cNvPr>
            <p:cNvSpPr>
              <a:spLocks/>
            </p:cNvSpPr>
            <p:nvPr/>
          </p:nvSpPr>
          <p:spPr bwMode="auto">
            <a:xfrm>
              <a:off x="1195388" y="4033838"/>
              <a:ext cx="111125" cy="38100"/>
            </a:xfrm>
            <a:custGeom>
              <a:avLst/>
              <a:gdLst/>
              <a:ahLst/>
              <a:cxnLst>
                <a:cxn ang="0">
                  <a:pos x="57" y="0"/>
                </a:cxn>
                <a:cxn ang="0">
                  <a:pos x="55" y="1"/>
                </a:cxn>
                <a:cxn ang="0">
                  <a:pos x="19" y="8"/>
                </a:cxn>
                <a:cxn ang="0">
                  <a:pos x="7" y="7"/>
                </a:cxn>
                <a:cxn ang="0">
                  <a:pos x="7" y="7"/>
                </a:cxn>
                <a:cxn ang="0">
                  <a:pos x="1" y="13"/>
                </a:cxn>
                <a:cxn ang="0">
                  <a:pos x="6" y="19"/>
                </a:cxn>
                <a:cxn ang="0">
                  <a:pos x="19" y="20"/>
                </a:cxn>
                <a:cxn ang="0">
                  <a:pos x="19" y="20"/>
                </a:cxn>
                <a:cxn ang="0">
                  <a:pos x="57" y="13"/>
                </a:cxn>
              </a:cxnLst>
              <a:rect l="0" t="0" r="r" b="b"/>
              <a:pathLst>
                <a:path w="57" h="20">
                  <a:moveTo>
                    <a:pt x="57" y="0"/>
                  </a:moveTo>
                  <a:cubicBezTo>
                    <a:pt x="56" y="1"/>
                    <a:pt x="56" y="1"/>
                    <a:pt x="55" y="1"/>
                  </a:cubicBezTo>
                  <a:cubicBezTo>
                    <a:pt x="45" y="6"/>
                    <a:pt x="33" y="8"/>
                    <a:pt x="19" y="8"/>
                  </a:cubicBezTo>
                  <a:cubicBezTo>
                    <a:pt x="15" y="8"/>
                    <a:pt x="11" y="8"/>
                    <a:pt x="7" y="7"/>
                  </a:cubicBezTo>
                  <a:cubicBezTo>
                    <a:pt x="7" y="7"/>
                    <a:pt x="7" y="7"/>
                    <a:pt x="7" y="7"/>
                  </a:cubicBezTo>
                  <a:cubicBezTo>
                    <a:pt x="4" y="7"/>
                    <a:pt x="1" y="10"/>
                    <a:pt x="1" y="13"/>
                  </a:cubicBezTo>
                  <a:cubicBezTo>
                    <a:pt x="0" y="16"/>
                    <a:pt x="3" y="19"/>
                    <a:pt x="6" y="19"/>
                  </a:cubicBezTo>
                  <a:cubicBezTo>
                    <a:pt x="11" y="20"/>
                    <a:pt x="15" y="20"/>
                    <a:pt x="19" y="20"/>
                  </a:cubicBezTo>
                  <a:cubicBezTo>
                    <a:pt x="19" y="20"/>
                    <a:pt x="19" y="20"/>
                    <a:pt x="19" y="20"/>
                  </a:cubicBezTo>
                  <a:cubicBezTo>
                    <a:pt x="36" y="20"/>
                    <a:pt x="48" y="17"/>
                    <a:pt x="57" y="13"/>
                  </a:cubicBezTo>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dirty="0">
                <a:solidFill>
                  <a:srgbClr val="000000"/>
                </a:solidFill>
                <a:latin typeface="Arial"/>
                <a:cs typeface="Arial" pitchFamily="34" charset="0"/>
              </a:endParaRPr>
            </a:p>
          </p:txBody>
        </p:sp>
        <p:sp>
          <p:nvSpPr>
            <p:cNvPr id="22" name="Freeform 359">
              <a:extLst>
                <a:ext uri="{FF2B5EF4-FFF2-40B4-BE49-F238E27FC236}">
                  <a16:creationId xmlns:a16="http://schemas.microsoft.com/office/drawing/2014/main" id="{138212B0-E751-4AE7-BB92-96376BDBB22C}"/>
                </a:ext>
              </a:extLst>
            </p:cNvPr>
            <p:cNvSpPr>
              <a:spLocks/>
            </p:cNvSpPr>
            <p:nvPr/>
          </p:nvSpPr>
          <p:spPr bwMode="auto">
            <a:xfrm>
              <a:off x="1295401" y="4200525"/>
              <a:ext cx="142875" cy="106363"/>
            </a:xfrm>
            <a:custGeom>
              <a:avLst/>
              <a:gdLst/>
              <a:ahLst/>
              <a:cxnLst>
                <a:cxn ang="0">
                  <a:pos x="0" y="67"/>
                </a:cxn>
                <a:cxn ang="0">
                  <a:pos x="90" y="67"/>
                </a:cxn>
                <a:cxn ang="0">
                  <a:pos x="79" y="0"/>
                </a:cxn>
                <a:cxn ang="0">
                  <a:pos x="12" y="0"/>
                </a:cxn>
                <a:cxn ang="0">
                  <a:pos x="0" y="67"/>
                </a:cxn>
                <a:cxn ang="0">
                  <a:pos x="0" y="67"/>
                </a:cxn>
              </a:cxnLst>
              <a:rect l="0" t="0" r="r" b="b"/>
              <a:pathLst>
                <a:path w="90" h="67">
                  <a:moveTo>
                    <a:pt x="0" y="67"/>
                  </a:moveTo>
                  <a:lnTo>
                    <a:pt x="90" y="67"/>
                  </a:lnTo>
                  <a:lnTo>
                    <a:pt x="79" y="0"/>
                  </a:lnTo>
                  <a:lnTo>
                    <a:pt x="12" y="0"/>
                  </a:lnTo>
                  <a:lnTo>
                    <a:pt x="0" y="67"/>
                  </a:lnTo>
                  <a:lnTo>
                    <a:pt x="0" y="67"/>
                  </a:lnTo>
                  <a:close/>
                </a:path>
              </a:pathLst>
            </a:custGeom>
            <a:noFill/>
            <a:ln w="12700"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dirty="0">
                <a:solidFill>
                  <a:srgbClr val="000000"/>
                </a:solidFill>
                <a:latin typeface="Arial"/>
                <a:cs typeface="Arial" pitchFamily="34" charset="0"/>
              </a:endParaRPr>
            </a:p>
          </p:txBody>
        </p:sp>
      </p:grpSp>
    </p:spTree>
    <p:extLst>
      <p:ext uri="{BB962C8B-B14F-4D97-AF65-F5344CB8AC3E}">
        <p14:creationId xmlns:p14="http://schemas.microsoft.com/office/powerpoint/2010/main" val="3243028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55588"/>
            <a:ext cx="9439275" cy="549275"/>
          </a:xfrm>
        </p:spPr>
        <p:txBody>
          <a:bodyPr/>
          <a:lstStyle/>
          <a:p>
            <a:r>
              <a:rPr lang="en-US" sz="2000" dirty="0">
                <a:solidFill>
                  <a:schemeClr val="accent1"/>
                </a:solidFill>
              </a:rPr>
              <a:t>Timesheet Entry on Clarity (cont)</a:t>
            </a:r>
            <a:endParaRPr lang="en-US" dirty="0">
              <a:solidFill>
                <a:schemeClr val="accent1"/>
              </a:solidFill>
            </a:endParaRPr>
          </a:p>
        </p:txBody>
      </p:sp>
      <p:pic>
        <p:nvPicPr>
          <p:cNvPr id="1639426" name="Picture 2"/>
          <p:cNvPicPr>
            <a:picLocks noChangeAspect="1" noChangeArrowheads="1"/>
          </p:cNvPicPr>
          <p:nvPr/>
        </p:nvPicPr>
        <p:blipFill>
          <a:blip r:embed="rId2"/>
          <a:stretch>
            <a:fillRect/>
          </a:stretch>
        </p:blipFill>
        <p:spPr bwMode="auto">
          <a:xfrm>
            <a:off x="272350" y="804864"/>
            <a:ext cx="9439275" cy="5924138"/>
          </a:xfrm>
          <a:prstGeom prst="rect">
            <a:avLst/>
          </a:prstGeom>
          <a:noFill/>
          <a:ln w="9525">
            <a:noFill/>
            <a:miter lim="800000"/>
            <a:headEnd/>
            <a:tailEnd/>
          </a:ln>
          <a:effectLst/>
        </p:spPr>
      </p:pic>
      <p:sp>
        <p:nvSpPr>
          <p:cNvPr id="8" name="Rectangle 7"/>
          <p:cNvSpPr/>
          <p:nvPr/>
        </p:nvSpPr>
        <p:spPr>
          <a:xfrm>
            <a:off x="2837775" y="1466468"/>
            <a:ext cx="4375150" cy="1530472"/>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800" dirty="0">
                <a:solidFill>
                  <a:schemeClr val="bg1"/>
                </a:solidFill>
              </a:rPr>
              <a:t>To </a:t>
            </a:r>
            <a:r>
              <a:rPr lang="en-US" sz="1800" b="1" dirty="0">
                <a:solidFill>
                  <a:schemeClr val="bg1"/>
                </a:solidFill>
              </a:rPr>
              <a:t>add a task</a:t>
            </a:r>
            <a:r>
              <a:rPr lang="en-US" sz="1800" dirty="0">
                <a:solidFill>
                  <a:schemeClr val="bg1"/>
                </a:solidFill>
              </a:rPr>
              <a:t>, check the box next to the task and click </a:t>
            </a:r>
            <a:r>
              <a:rPr lang="en-US" sz="1800" b="1" dirty="0">
                <a:solidFill>
                  <a:schemeClr val="bg1"/>
                </a:solidFill>
              </a:rPr>
              <a:t>‘Add’</a:t>
            </a:r>
            <a:r>
              <a:rPr lang="en-US" sz="1800" dirty="0">
                <a:solidFill>
                  <a:schemeClr val="bg1"/>
                </a:solidFill>
              </a:rPr>
              <a:t>.  You can select any and all applicable tasks.</a:t>
            </a:r>
          </a:p>
        </p:txBody>
      </p:sp>
      <p:cxnSp>
        <p:nvCxnSpPr>
          <p:cNvPr id="9" name="Straight Arrow Connector 8"/>
          <p:cNvCxnSpPr>
            <a:cxnSpLocks/>
            <a:stCxn id="8" idx="1"/>
          </p:cNvCxnSpPr>
          <p:nvPr/>
        </p:nvCxnSpPr>
        <p:spPr>
          <a:xfrm flipH="1">
            <a:off x="560390" y="2231704"/>
            <a:ext cx="2277385" cy="11972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66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dirty="0">
                <a:solidFill>
                  <a:schemeClr val="accent1"/>
                </a:solidFill>
              </a:rPr>
              <a:t>Timesheet Entry (</a:t>
            </a:r>
            <a:r>
              <a:rPr lang="en-US" sz="2000" dirty="0" err="1">
                <a:solidFill>
                  <a:schemeClr val="accent1"/>
                </a:solidFill>
              </a:rPr>
              <a:t>cont</a:t>
            </a:r>
            <a:r>
              <a:rPr lang="en-US" sz="2000" dirty="0">
                <a:solidFill>
                  <a:schemeClr val="accent1"/>
                </a:solidFill>
              </a:rPr>
              <a:t>)</a:t>
            </a:r>
            <a:endParaRPr lang="en-US" dirty="0">
              <a:solidFill>
                <a:schemeClr val="accent1"/>
              </a:solidFill>
            </a:endParaRPr>
          </a:p>
        </p:txBody>
      </p:sp>
      <p:pic>
        <p:nvPicPr>
          <p:cNvPr id="1640450" name="Picture 2"/>
          <p:cNvPicPr>
            <a:picLocks noChangeAspect="1" noChangeArrowheads="1"/>
          </p:cNvPicPr>
          <p:nvPr/>
        </p:nvPicPr>
        <p:blipFill>
          <a:blip r:embed="rId2"/>
          <a:stretch>
            <a:fillRect/>
          </a:stretch>
        </p:blipFill>
        <p:spPr bwMode="auto">
          <a:xfrm>
            <a:off x="466725" y="762000"/>
            <a:ext cx="9166925" cy="5883275"/>
          </a:xfrm>
          <a:prstGeom prst="rect">
            <a:avLst/>
          </a:prstGeom>
          <a:noFill/>
          <a:ln w="9525">
            <a:noFill/>
            <a:miter lim="800000"/>
            <a:headEnd/>
            <a:tailEnd/>
          </a:ln>
          <a:effectLst/>
        </p:spPr>
      </p:pic>
      <p:cxnSp>
        <p:nvCxnSpPr>
          <p:cNvPr id="5" name="Straight Arrow Connector 4"/>
          <p:cNvCxnSpPr>
            <a:cxnSpLocks/>
            <a:stCxn id="6" idx="0"/>
          </p:cNvCxnSpPr>
          <p:nvPr/>
        </p:nvCxnSpPr>
        <p:spPr>
          <a:xfrm flipH="1" flipV="1">
            <a:off x="1784560" y="4077090"/>
            <a:ext cx="735950" cy="7405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04410" y="4817680"/>
            <a:ext cx="3632200" cy="120368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600" dirty="0">
                <a:solidFill>
                  <a:schemeClr val="bg1"/>
                </a:solidFill>
              </a:rPr>
              <a:t>Once you have entered all time for the week, click on ‘</a:t>
            </a:r>
            <a:r>
              <a:rPr lang="en-US" sz="1600" b="1" dirty="0">
                <a:solidFill>
                  <a:schemeClr val="bg1"/>
                </a:solidFill>
              </a:rPr>
              <a:t>Submit for Approval</a:t>
            </a:r>
            <a:r>
              <a:rPr lang="en-US" sz="1600" dirty="0">
                <a:solidFill>
                  <a:schemeClr val="bg1"/>
                </a:solidFill>
              </a:rPr>
              <a:t>’ button to submit the timesheet.</a:t>
            </a:r>
          </a:p>
        </p:txBody>
      </p:sp>
      <p:sp>
        <p:nvSpPr>
          <p:cNvPr id="7" name="Line Callout 1 5">
            <a:extLst>
              <a:ext uri="{FF2B5EF4-FFF2-40B4-BE49-F238E27FC236}">
                <a16:creationId xmlns:a16="http://schemas.microsoft.com/office/drawing/2014/main" id="{4CF732AE-7B4A-4927-B88E-4BA9D7A0B8FE}"/>
              </a:ext>
            </a:extLst>
          </p:cNvPr>
          <p:cNvSpPr/>
          <p:nvPr/>
        </p:nvSpPr>
        <p:spPr>
          <a:xfrm>
            <a:off x="3512800" y="211521"/>
            <a:ext cx="4870450" cy="1828800"/>
          </a:xfrm>
          <a:prstGeom prst="borderCallout1">
            <a:avLst>
              <a:gd name="adj1" fmla="val 98440"/>
              <a:gd name="adj2" fmla="val 47825"/>
              <a:gd name="adj3" fmla="val 149350"/>
              <a:gd name="adj4" fmla="val 65583"/>
            </a:avLst>
          </a:prstGeom>
          <a:ln w="19050">
            <a:solidFill>
              <a:schemeClr val="tx1"/>
            </a:solidFill>
            <a:headEnd type="none"/>
            <a:tailEnd type="arrow"/>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600" dirty="0">
                <a:solidFill>
                  <a:schemeClr val="bg1"/>
                </a:solidFill>
              </a:rPr>
              <a:t>You must enter all time or you will appear on the Missing Time report.  It is expected that each complete week sum to 40 in the US.  You must enter all time!  That includes Holiday time for which there is a task that must be selected.</a:t>
            </a:r>
          </a:p>
        </p:txBody>
      </p:sp>
      <p:cxnSp>
        <p:nvCxnSpPr>
          <p:cNvPr id="8" name="Straight Arrow Connector 7">
            <a:extLst>
              <a:ext uri="{FF2B5EF4-FFF2-40B4-BE49-F238E27FC236}">
                <a16:creationId xmlns:a16="http://schemas.microsoft.com/office/drawing/2014/main" id="{44F20203-FC2F-4A0C-8ADC-DCD7C28CB5A1}"/>
              </a:ext>
            </a:extLst>
          </p:cNvPr>
          <p:cNvCxnSpPr>
            <a:cxnSpLocks/>
            <a:stCxn id="9" idx="0"/>
          </p:cNvCxnSpPr>
          <p:nvPr/>
        </p:nvCxnSpPr>
        <p:spPr>
          <a:xfrm flipH="1" flipV="1">
            <a:off x="6173550" y="3171070"/>
            <a:ext cx="735950" cy="762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7F815ED-D726-4B8F-AAE7-7BF3A8AF3769}"/>
              </a:ext>
            </a:extLst>
          </p:cNvPr>
          <p:cNvSpPr/>
          <p:nvPr/>
        </p:nvSpPr>
        <p:spPr>
          <a:xfrm>
            <a:off x="5093400" y="3933070"/>
            <a:ext cx="3632200" cy="7620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defRPr/>
            </a:pPr>
            <a:r>
              <a:rPr lang="en-US" sz="1600" dirty="0">
                <a:solidFill>
                  <a:schemeClr val="bg1"/>
                </a:solidFill>
              </a:rPr>
              <a:t>All time defaults to Billable.  Change to Non Billable where appropriate! </a:t>
            </a:r>
          </a:p>
        </p:txBody>
      </p:sp>
    </p:spTree>
    <p:extLst>
      <p:ext uri="{BB962C8B-B14F-4D97-AF65-F5344CB8AC3E}">
        <p14:creationId xmlns:p14="http://schemas.microsoft.com/office/powerpoint/2010/main" val="3081839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7A5-188D-493B-B322-56AFE3D06D2D}"/>
              </a:ext>
            </a:extLst>
          </p:cNvPr>
          <p:cNvSpPr>
            <a:spLocks noGrp="1"/>
          </p:cNvSpPr>
          <p:nvPr>
            <p:ph type="title"/>
          </p:nvPr>
        </p:nvSpPr>
        <p:spPr/>
        <p:txBody>
          <a:bodyPr/>
          <a:lstStyle/>
          <a:p>
            <a:r>
              <a:rPr lang="en-US" dirty="0"/>
              <a:t>When Submitting Time Please Consider the Following….</a:t>
            </a:r>
          </a:p>
        </p:txBody>
      </p:sp>
      <p:sp>
        <p:nvSpPr>
          <p:cNvPr id="6" name="Text Placeholder 5">
            <a:extLst>
              <a:ext uri="{FF2B5EF4-FFF2-40B4-BE49-F238E27FC236}">
                <a16:creationId xmlns:a16="http://schemas.microsoft.com/office/drawing/2014/main" id="{3EBCF9A3-1773-4E81-A375-07D59AF25490}"/>
              </a:ext>
            </a:extLst>
          </p:cNvPr>
          <p:cNvSpPr>
            <a:spLocks noGrp="1"/>
          </p:cNvSpPr>
          <p:nvPr>
            <p:ph type="body" sz="quarter" idx="35"/>
          </p:nvPr>
        </p:nvSpPr>
        <p:spPr>
          <a:xfrm>
            <a:off x="1619118" y="908650"/>
            <a:ext cx="7955393" cy="863600"/>
          </a:xfrm>
        </p:spPr>
        <p:txBody>
          <a:bodyPr anchor="t"/>
          <a:lstStyle/>
          <a:p>
            <a:r>
              <a:rPr lang="en-US" dirty="0"/>
              <a:t>Make sure you have entered all time and when you receive a note indicating that you have missing time, review all submitted timesheets to make sure that the sum to a total </a:t>
            </a:r>
            <a:r>
              <a:rPr lang="en-US"/>
              <a:t>of 40 </a:t>
            </a:r>
            <a:r>
              <a:rPr lang="en-US" dirty="0"/>
              <a:t>hours in NA for a five day work week.</a:t>
            </a:r>
          </a:p>
        </p:txBody>
      </p:sp>
      <p:sp>
        <p:nvSpPr>
          <p:cNvPr id="7" name="Text Placeholder 6">
            <a:extLst>
              <a:ext uri="{FF2B5EF4-FFF2-40B4-BE49-F238E27FC236}">
                <a16:creationId xmlns:a16="http://schemas.microsoft.com/office/drawing/2014/main" id="{EDA84A75-E90F-4D34-A4A6-CF42038AB606}"/>
              </a:ext>
            </a:extLst>
          </p:cNvPr>
          <p:cNvSpPr>
            <a:spLocks noGrp="1"/>
          </p:cNvSpPr>
          <p:nvPr>
            <p:ph type="body" sz="quarter" idx="36"/>
          </p:nvPr>
        </p:nvSpPr>
        <p:spPr>
          <a:xfrm>
            <a:off x="1619118" y="1856740"/>
            <a:ext cx="7955393" cy="863600"/>
          </a:xfrm>
        </p:spPr>
        <p:txBody>
          <a:bodyPr anchor="t"/>
          <a:lstStyle/>
          <a:p>
            <a:r>
              <a:rPr lang="en-US" dirty="0"/>
              <a:t>Just because Holidays are shaded doesn’t mean you don’t have to enter time! You must enter a full day for all Holiday time.  </a:t>
            </a:r>
          </a:p>
        </p:txBody>
      </p:sp>
      <p:sp>
        <p:nvSpPr>
          <p:cNvPr id="8" name="Text Placeholder 7">
            <a:extLst>
              <a:ext uri="{FF2B5EF4-FFF2-40B4-BE49-F238E27FC236}">
                <a16:creationId xmlns:a16="http://schemas.microsoft.com/office/drawing/2014/main" id="{5B896A7E-A443-4788-8838-E503DCBF7870}"/>
              </a:ext>
            </a:extLst>
          </p:cNvPr>
          <p:cNvSpPr>
            <a:spLocks noGrp="1"/>
          </p:cNvSpPr>
          <p:nvPr>
            <p:ph type="body" sz="quarter" idx="37"/>
          </p:nvPr>
        </p:nvSpPr>
        <p:spPr>
          <a:xfrm>
            <a:off x="1619118" y="2636837"/>
            <a:ext cx="7955393" cy="863600"/>
          </a:xfrm>
        </p:spPr>
        <p:txBody>
          <a:bodyPr anchor="t"/>
          <a:lstStyle/>
          <a:p>
            <a:r>
              <a:rPr lang="en-US" dirty="0"/>
              <a:t>Enter your time early, then adjust as needed.  The majority of our timesheets don’t change through the course of the month.  It is easier to enter on the 1</a:t>
            </a:r>
            <a:r>
              <a:rPr lang="en-US" baseline="30000" dirty="0"/>
              <a:t>st</a:t>
            </a:r>
            <a:r>
              <a:rPr lang="en-US" dirty="0"/>
              <a:t> of the month and then make adjustments then to wait and find you have issues.</a:t>
            </a:r>
          </a:p>
        </p:txBody>
      </p:sp>
      <p:sp>
        <p:nvSpPr>
          <p:cNvPr id="9" name="Text Placeholder 7">
            <a:extLst>
              <a:ext uri="{FF2B5EF4-FFF2-40B4-BE49-F238E27FC236}">
                <a16:creationId xmlns:a16="http://schemas.microsoft.com/office/drawing/2014/main" id="{AB8E8BFD-971A-435F-B5CD-0567196E353A}"/>
              </a:ext>
            </a:extLst>
          </p:cNvPr>
          <p:cNvSpPr txBox="1">
            <a:spLocks/>
          </p:cNvSpPr>
          <p:nvPr/>
        </p:nvSpPr>
        <p:spPr>
          <a:xfrm>
            <a:off x="1619117" y="3752920"/>
            <a:ext cx="7955393" cy="863600"/>
          </a:xfrm>
          <a:prstGeom prst="rect">
            <a:avLst/>
          </a:prstGeom>
        </p:spPr>
        <p:txBody>
          <a:bodyPr vert="horz" lIns="0" tIns="0" rIns="0" bIns="0" rtlCol="0" anchor="t">
            <a:noAutofit/>
          </a:bodyPr>
          <a:lst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8317" indent="-18444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6634" indent="-188317"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54633" indent="-177998"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100000"/>
              </a:lnSpc>
              <a:spcBef>
                <a:spcPts val="406"/>
              </a:spcBef>
              <a:buFont typeface="Arial" panose="020B0604020202020204" pitchFamily="34" charset="0"/>
              <a:buChar char="•"/>
              <a:defRPr sz="975"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dirty="0"/>
              <a:t>If you do make adjustments via the Leave Management System you must re-submit your timesheets in Clarity.  The time from LMS will auto-populate in many cases, but it will not adjust previously entered time.  An action is required in Clarity.</a:t>
            </a:r>
          </a:p>
        </p:txBody>
      </p:sp>
      <p:sp>
        <p:nvSpPr>
          <p:cNvPr id="10" name="Text Placeholder 7">
            <a:extLst>
              <a:ext uri="{FF2B5EF4-FFF2-40B4-BE49-F238E27FC236}">
                <a16:creationId xmlns:a16="http://schemas.microsoft.com/office/drawing/2014/main" id="{BBFC28A1-9CEB-4C26-BC0E-3F3D26EF7391}"/>
              </a:ext>
            </a:extLst>
          </p:cNvPr>
          <p:cNvSpPr txBox="1">
            <a:spLocks/>
          </p:cNvSpPr>
          <p:nvPr/>
        </p:nvSpPr>
        <p:spPr>
          <a:xfrm>
            <a:off x="1619116" y="4764505"/>
            <a:ext cx="7955393" cy="863600"/>
          </a:xfrm>
          <a:prstGeom prst="rect">
            <a:avLst/>
          </a:prstGeom>
        </p:spPr>
        <p:txBody>
          <a:bodyPr vert="horz" lIns="0" tIns="0" rIns="0" bIns="0" rtlCol="0" anchor="t">
            <a:noAutofit/>
          </a:bodyPr>
          <a:lst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8317" indent="-18444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6634" indent="-188317"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54633" indent="-177998"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100000"/>
              </a:lnSpc>
              <a:spcBef>
                <a:spcPts val="406"/>
              </a:spcBef>
              <a:buFont typeface="Arial" panose="020B0604020202020204" pitchFamily="34" charset="0"/>
              <a:buChar char="•"/>
              <a:defRPr sz="975"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US" dirty="0"/>
              <a:t>Occasionally timesheets for a week consist of only weekend dates (e.g. a month begins on a Sunday).  There is no need to enter time against these timesheets unless you actually worked on those weekend days.  These timesheets will ultimately be eliminated from your queue and do not result in a missing time result.</a:t>
            </a:r>
          </a:p>
        </p:txBody>
      </p:sp>
    </p:spTree>
    <p:extLst>
      <p:ext uri="{BB962C8B-B14F-4D97-AF65-F5344CB8AC3E}">
        <p14:creationId xmlns:p14="http://schemas.microsoft.com/office/powerpoint/2010/main" val="1672005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560390" y="990600"/>
            <a:ext cx="8713210" cy="5257800"/>
          </a:xfrm>
          <a:prstGeom prst="rect">
            <a:avLst/>
          </a:prstGeom>
        </p:spPr>
        <p:txBody>
          <a:bodyPr/>
          <a:lstStyle/>
          <a:p>
            <a:pPr lvl="0" algn="l" eaLnBrk="1" hangingPunct="1">
              <a:lnSpc>
                <a:spcPct val="100000"/>
              </a:lnSpc>
              <a:spcAft>
                <a:spcPts val="600"/>
              </a:spcAft>
              <a:buClr>
                <a:schemeClr val="accent2"/>
              </a:buClr>
              <a:defRPr/>
            </a:pPr>
            <a:r>
              <a:rPr lang="en-US" sz="1400" b="0" kern="0" dirty="0"/>
              <a:t> </a:t>
            </a:r>
            <a:r>
              <a:rPr lang="en-US" sz="1600" kern="0" dirty="0"/>
              <a:t>Accessed only through IConnect</a:t>
            </a:r>
          </a:p>
          <a:p>
            <a:pPr lvl="0" algn="l" eaLnBrk="1" hangingPunct="1">
              <a:lnSpc>
                <a:spcPct val="100000"/>
              </a:lnSpc>
              <a:spcAft>
                <a:spcPts val="600"/>
              </a:spcAft>
              <a:buClr>
                <a:schemeClr val="accent2"/>
              </a:buClr>
              <a:buFont typeface="Arial" pitchFamily="34" charset="0"/>
              <a:buChar char="•"/>
              <a:defRPr/>
            </a:pPr>
            <a:r>
              <a:rPr lang="en-US" sz="1600" kern="0" dirty="0"/>
              <a:t>Planning of leaves in advance</a:t>
            </a:r>
          </a:p>
          <a:p>
            <a:pPr lvl="0" algn="l" eaLnBrk="1" hangingPunct="1">
              <a:lnSpc>
                <a:spcPct val="100000"/>
              </a:lnSpc>
              <a:spcAft>
                <a:spcPts val="600"/>
              </a:spcAft>
              <a:buClr>
                <a:schemeClr val="accent2"/>
              </a:buClr>
              <a:buFont typeface="Arial" pitchFamily="34" charset="0"/>
              <a:buChar char="•"/>
              <a:defRPr/>
            </a:pPr>
            <a:r>
              <a:rPr lang="en-US" sz="1600" kern="0" dirty="0"/>
              <a:t>Approval/Rejection by Supervisor</a:t>
            </a:r>
          </a:p>
          <a:p>
            <a:pPr lvl="0" algn="l" eaLnBrk="1" hangingPunct="1">
              <a:lnSpc>
                <a:spcPct val="100000"/>
              </a:lnSpc>
              <a:spcAft>
                <a:spcPts val="600"/>
              </a:spcAft>
              <a:buClr>
                <a:schemeClr val="accent2"/>
              </a:buClr>
              <a:buFont typeface="Arial" pitchFamily="34" charset="0"/>
              <a:buChar char="•"/>
              <a:defRPr/>
            </a:pPr>
            <a:r>
              <a:rPr lang="en-US" sz="1600" kern="0" dirty="0"/>
              <a:t>Access to leave information and history</a:t>
            </a:r>
          </a:p>
          <a:p>
            <a:pPr lvl="0" algn="l" eaLnBrk="1" hangingPunct="1">
              <a:lnSpc>
                <a:spcPct val="100000"/>
              </a:lnSpc>
              <a:spcAft>
                <a:spcPts val="600"/>
              </a:spcAft>
              <a:buClr>
                <a:schemeClr val="accent2"/>
              </a:buClr>
              <a:buFont typeface="Arial" pitchFamily="34" charset="0"/>
              <a:buChar char="•"/>
              <a:defRPr/>
            </a:pPr>
            <a:r>
              <a:rPr lang="en-US" sz="1600" kern="0" dirty="0"/>
              <a:t>Leave application and approval</a:t>
            </a:r>
          </a:p>
          <a:p>
            <a:pPr lvl="0" algn="l" eaLnBrk="1" hangingPunct="1">
              <a:lnSpc>
                <a:spcPct val="100000"/>
              </a:lnSpc>
              <a:spcAft>
                <a:spcPts val="600"/>
              </a:spcAft>
              <a:buClr>
                <a:schemeClr val="accent2"/>
              </a:buClr>
              <a:buFont typeface="Arial" pitchFamily="34" charset="0"/>
              <a:buChar char="•"/>
              <a:defRPr/>
            </a:pPr>
            <a:r>
              <a:rPr lang="en-US" sz="1600" kern="0" dirty="0"/>
              <a:t>Reports which can be used by employees/supervisors/support teams</a:t>
            </a:r>
          </a:p>
          <a:p>
            <a:pPr marL="228600" lvl="1" indent="-227013" algn="l" eaLnBrk="1" hangingPunct="1">
              <a:lnSpc>
                <a:spcPct val="100000"/>
              </a:lnSpc>
              <a:spcAft>
                <a:spcPts val="600"/>
              </a:spcAft>
              <a:buClr>
                <a:schemeClr val="tx2"/>
              </a:buClr>
              <a:defRPr/>
            </a:pPr>
            <a:endParaRPr lang="en-US" sz="900" b="0" kern="0" dirty="0"/>
          </a:p>
        </p:txBody>
      </p:sp>
      <p:sp>
        <p:nvSpPr>
          <p:cNvPr id="10" name="Title 2"/>
          <p:cNvSpPr txBox="1">
            <a:spLocks/>
          </p:cNvSpPr>
          <p:nvPr/>
        </p:nvSpPr>
        <p:spPr bwMode="auto">
          <a:xfrm>
            <a:off x="261409" y="212727"/>
            <a:ext cx="9439937" cy="77787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chemeClr val="accent1"/>
                </a:solidFill>
                <a:effectLst/>
                <a:uLnTx/>
                <a:uFillTx/>
                <a:latin typeface="+mj-lt"/>
                <a:ea typeface="+mj-ea"/>
                <a:cs typeface="+mj-cs"/>
              </a:rPr>
              <a:t>Leave</a:t>
            </a:r>
            <a:r>
              <a:rPr kumimoji="0" lang="en-US" sz="2000" b="1" i="0" u="none" strike="noStrike" kern="0" cap="none" spc="0" normalizeH="0" noProof="0" dirty="0">
                <a:ln>
                  <a:noFill/>
                </a:ln>
                <a:solidFill>
                  <a:schemeClr val="accent1"/>
                </a:solidFill>
                <a:effectLst/>
                <a:uLnTx/>
                <a:uFillTx/>
                <a:latin typeface="+mj-lt"/>
                <a:ea typeface="+mj-ea"/>
                <a:cs typeface="+mj-cs"/>
              </a:rPr>
              <a:t> Management System</a:t>
            </a:r>
            <a:endParaRPr kumimoji="0" lang="en-US" sz="2000" b="1" i="0" u="none" strike="noStrike" kern="0" cap="none" spc="0" normalizeH="0" baseline="0" noProof="0" dirty="0">
              <a:ln>
                <a:noFill/>
              </a:ln>
              <a:solidFill>
                <a:schemeClr val="accent1"/>
              </a:solidFill>
              <a:effectLst/>
              <a:uLnTx/>
              <a:uFillTx/>
              <a:latin typeface="+mj-lt"/>
              <a:ea typeface="+mj-ea"/>
              <a:cs typeface="+mj-cs"/>
            </a:endParaRPr>
          </a:p>
        </p:txBody>
      </p:sp>
      <p:pic>
        <p:nvPicPr>
          <p:cNvPr id="4" name="Picture 3">
            <a:extLst>
              <a:ext uri="{FF2B5EF4-FFF2-40B4-BE49-F238E27FC236}">
                <a16:creationId xmlns:a16="http://schemas.microsoft.com/office/drawing/2014/main" id="{8341F5B0-66CF-4696-9CA4-A152ACD8C349}"/>
              </a:ext>
            </a:extLst>
          </p:cNvPr>
          <p:cNvPicPr>
            <a:picLocks noChangeAspect="1"/>
          </p:cNvPicPr>
          <p:nvPr/>
        </p:nvPicPr>
        <p:blipFill>
          <a:blip r:embed="rId3"/>
          <a:stretch>
            <a:fillRect/>
          </a:stretch>
        </p:blipFill>
        <p:spPr>
          <a:xfrm>
            <a:off x="424215" y="3463665"/>
            <a:ext cx="8985560" cy="2291485"/>
          </a:xfrm>
          <a:prstGeom prst="rect">
            <a:avLst/>
          </a:prstGeom>
        </p:spPr>
      </p:pic>
    </p:spTree>
    <p:extLst>
      <p:ext uri="{BB962C8B-B14F-4D97-AF65-F5344CB8AC3E}">
        <p14:creationId xmlns:p14="http://schemas.microsoft.com/office/powerpoint/2010/main" val="86428298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3"/>
          </p:nvPr>
        </p:nvSpPr>
        <p:spPr>
          <a:xfrm>
            <a:off x="521227" y="2685396"/>
            <a:ext cx="2348283" cy="645047"/>
          </a:xfrm>
        </p:spPr>
        <p:txBody>
          <a:bodyPr/>
          <a:lstStyle/>
          <a:p>
            <a:pPr marL="0" indent="0">
              <a:lnSpc>
                <a:spcPct val="100000"/>
              </a:lnSpc>
              <a:buNone/>
            </a:pPr>
            <a:r>
              <a:rPr lang="en-US" sz="1800" b="1" dirty="0"/>
              <a:t>Standard Software</a:t>
            </a:r>
          </a:p>
          <a:p>
            <a:pPr marL="0" indent="0">
              <a:lnSpc>
                <a:spcPct val="100000"/>
              </a:lnSpc>
              <a:buNone/>
            </a:pPr>
            <a:endParaRPr lang="en-US" sz="1800" dirty="0"/>
          </a:p>
        </p:txBody>
      </p:sp>
      <p:sp>
        <p:nvSpPr>
          <p:cNvPr id="9" name="Text Placeholder 8">
            <a:extLst>
              <a:ext uri="{FF2B5EF4-FFF2-40B4-BE49-F238E27FC236}">
                <a16:creationId xmlns:a16="http://schemas.microsoft.com/office/drawing/2014/main" id="{3B643B56-E60C-4E09-9FCC-FA18683C68F7}"/>
              </a:ext>
            </a:extLst>
          </p:cNvPr>
          <p:cNvSpPr>
            <a:spLocks noGrp="1"/>
          </p:cNvSpPr>
          <p:nvPr>
            <p:ph type="body" sz="quarter" idx="33"/>
          </p:nvPr>
        </p:nvSpPr>
        <p:spPr>
          <a:xfrm>
            <a:off x="3709461" y="2555033"/>
            <a:ext cx="2348283" cy="645047"/>
          </a:xfrm>
        </p:spPr>
        <p:txBody>
          <a:bodyPr/>
          <a:lstStyle/>
          <a:p>
            <a:r>
              <a:rPr lang="en-US" sz="1800" dirty="0"/>
              <a:t>Security Software</a:t>
            </a:r>
          </a:p>
          <a:p>
            <a:endParaRPr lang="en-US" sz="1800" dirty="0"/>
          </a:p>
        </p:txBody>
      </p:sp>
      <p:sp>
        <p:nvSpPr>
          <p:cNvPr id="10" name="Text Placeholder 9">
            <a:extLst>
              <a:ext uri="{FF2B5EF4-FFF2-40B4-BE49-F238E27FC236}">
                <a16:creationId xmlns:a16="http://schemas.microsoft.com/office/drawing/2014/main" id="{7BE1F3BB-0AD1-4774-9017-4EA13C09A88D}"/>
              </a:ext>
            </a:extLst>
          </p:cNvPr>
          <p:cNvSpPr>
            <a:spLocks noGrp="1"/>
          </p:cNvSpPr>
          <p:nvPr>
            <p:ph type="body" sz="quarter" idx="35"/>
          </p:nvPr>
        </p:nvSpPr>
        <p:spPr>
          <a:xfrm>
            <a:off x="6805567" y="2040349"/>
            <a:ext cx="2348283" cy="645047"/>
          </a:xfrm>
        </p:spPr>
        <p:txBody>
          <a:bodyPr anchor="t"/>
          <a:lstStyle/>
          <a:p>
            <a:r>
              <a:rPr lang="en-US" sz="1800" dirty="0"/>
              <a:t>Please note</a:t>
            </a:r>
          </a:p>
        </p:txBody>
      </p:sp>
      <p:sp>
        <p:nvSpPr>
          <p:cNvPr id="3" name="Title 2"/>
          <p:cNvSpPr>
            <a:spLocks noGrp="1"/>
          </p:cNvSpPr>
          <p:nvPr>
            <p:ph type="title"/>
          </p:nvPr>
        </p:nvSpPr>
        <p:spPr/>
        <p:txBody>
          <a:bodyPr/>
          <a:lstStyle/>
          <a:p>
            <a:r>
              <a:rPr lang="en-US" sz="2000" b="1" dirty="0"/>
              <a:t>Laptop: Software</a:t>
            </a:r>
          </a:p>
        </p:txBody>
      </p:sp>
      <p:sp>
        <p:nvSpPr>
          <p:cNvPr id="12" name="Text Placeholder 11">
            <a:extLst>
              <a:ext uri="{FF2B5EF4-FFF2-40B4-BE49-F238E27FC236}">
                <a16:creationId xmlns:a16="http://schemas.microsoft.com/office/drawing/2014/main" id="{91B6D19D-E0C6-4635-9806-F4EE8D40E227}"/>
              </a:ext>
            </a:extLst>
          </p:cNvPr>
          <p:cNvSpPr>
            <a:spLocks noGrp="1"/>
          </p:cNvSpPr>
          <p:nvPr>
            <p:ph type="body" sz="quarter" idx="38"/>
          </p:nvPr>
        </p:nvSpPr>
        <p:spPr>
          <a:xfrm>
            <a:off x="3704378" y="3263709"/>
            <a:ext cx="2675742" cy="1711208"/>
          </a:xfrm>
        </p:spPr>
        <p:txBody>
          <a:bodyPr/>
          <a:lstStyle/>
          <a:p>
            <a:pPr marL="166189" lvl="0" indent="-166189" defTabSz="914342">
              <a:spcAft>
                <a:spcPts val="600"/>
              </a:spcAft>
              <a:buClr>
                <a:srgbClr val="CEC597"/>
              </a:buClr>
              <a:buFont typeface="Wingdings" pitchFamily="2" charset="2"/>
              <a:buChar char="§"/>
            </a:pPr>
            <a:r>
              <a:rPr lang="en-US" sz="1600" dirty="0">
                <a:solidFill>
                  <a:prstClr val="black"/>
                </a:solidFill>
              </a:rPr>
              <a:t>Bitlocker (disk encryption)</a:t>
            </a:r>
          </a:p>
          <a:p>
            <a:pPr marL="166189" lvl="0" indent="-166189" defTabSz="914342">
              <a:spcAft>
                <a:spcPts val="600"/>
              </a:spcAft>
              <a:buClr>
                <a:srgbClr val="CEC597"/>
              </a:buClr>
              <a:buFont typeface="Wingdings" pitchFamily="2" charset="2"/>
              <a:buChar char="§"/>
            </a:pPr>
            <a:r>
              <a:rPr lang="en-US" sz="1600" dirty="0">
                <a:solidFill>
                  <a:prstClr val="black"/>
                </a:solidFill>
              </a:rPr>
              <a:t>Symantec Endpoint Protection (firewall, antivirus, and malware protection)</a:t>
            </a:r>
          </a:p>
        </p:txBody>
      </p:sp>
      <p:sp>
        <p:nvSpPr>
          <p:cNvPr id="13" name="Text Placeholder 12">
            <a:extLst>
              <a:ext uri="{FF2B5EF4-FFF2-40B4-BE49-F238E27FC236}">
                <a16:creationId xmlns:a16="http://schemas.microsoft.com/office/drawing/2014/main" id="{5B037373-9501-4761-B60E-89758DF4D229}"/>
              </a:ext>
            </a:extLst>
          </p:cNvPr>
          <p:cNvSpPr>
            <a:spLocks noGrp="1"/>
          </p:cNvSpPr>
          <p:nvPr>
            <p:ph type="body" sz="quarter" idx="39"/>
          </p:nvPr>
        </p:nvSpPr>
        <p:spPr>
          <a:xfrm>
            <a:off x="6812823" y="2454924"/>
            <a:ext cx="2579206" cy="1711208"/>
          </a:xfrm>
        </p:spPr>
        <p:txBody>
          <a:bodyPr/>
          <a:lstStyle/>
          <a:p>
            <a:pPr marL="171450" indent="-171450">
              <a:buFont typeface="Arial" panose="020B0604020202020204" pitchFamily="34" charset="0"/>
              <a:buChar char="•"/>
            </a:pPr>
            <a:r>
              <a:rPr lang="en-US" sz="1400" dirty="0">
                <a:solidFill>
                  <a:schemeClr val="accent4"/>
                </a:solidFill>
              </a:rPr>
              <a:t>Do not remove, tamper with, or interfere with the security software or you run the risk of losing data, infecting the Capgemini network, infecting a client network, or incurring hefty legal non-compliance fees for Capgemini.</a:t>
            </a:r>
          </a:p>
          <a:p>
            <a:pPr lvl="1">
              <a:lnSpc>
                <a:spcPct val="100000"/>
              </a:lnSpc>
            </a:pPr>
            <a:r>
              <a:rPr lang="en-US" sz="1400" dirty="0"/>
              <a:t>Software will be updated/patched automatically by Group IT.</a:t>
            </a:r>
          </a:p>
          <a:p>
            <a:pPr lvl="1">
              <a:lnSpc>
                <a:spcPct val="100000"/>
              </a:lnSpc>
            </a:pPr>
            <a:r>
              <a:rPr lang="en-US" sz="1400" dirty="0"/>
              <a:t>For additional software requests or software issues contact the </a:t>
            </a:r>
            <a:r>
              <a:rPr lang="en-US" sz="1400" b="1" dirty="0"/>
              <a:t>Group IT Service Desk at 866-736-3399 or email IT Help. </a:t>
            </a:r>
          </a:p>
          <a:p>
            <a:endParaRPr lang="en-US" sz="1400" dirty="0">
              <a:solidFill>
                <a:prstClr val="black"/>
              </a:solidFill>
            </a:endParaRPr>
          </a:p>
          <a:p>
            <a:endParaRPr lang="en-US" sz="1200" dirty="0"/>
          </a:p>
        </p:txBody>
      </p:sp>
      <p:sp>
        <p:nvSpPr>
          <p:cNvPr id="14" name="Rectangle 13">
            <a:extLst>
              <a:ext uri="{FF2B5EF4-FFF2-40B4-BE49-F238E27FC236}">
                <a16:creationId xmlns:a16="http://schemas.microsoft.com/office/drawing/2014/main" id="{10AB719E-5457-4DFC-8C8C-0AA9056AA132}"/>
              </a:ext>
            </a:extLst>
          </p:cNvPr>
          <p:cNvSpPr/>
          <p:nvPr/>
        </p:nvSpPr>
        <p:spPr>
          <a:xfrm>
            <a:off x="486365" y="3330443"/>
            <a:ext cx="2335303" cy="1815882"/>
          </a:xfrm>
          <a:prstGeom prst="rect">
            <a:avLst/>
          </a:prstGeom>
        </p:spPr>
        <p:txBody>
          <a:bodyPr wrap="square">
            <a:spAutoFit/>
          </a:bodyPr>
          <a:lstStyle/>
          <a:p>
            <a:pPr marL="342900" indent="-342900">
              <a:lnSpc>
                <a:spcPct val="100000"/>
              </a:lnSpc>
              <a:buFont typeface="Arial" panose="020B0604020202020204" pitchFamily="34" charset="0"/>
              <a:buChar char="•"/>
            </a:pPr>
            <a:r>
              <a:rPr lang="en-US" sz="1600" dirty="0"/>
              <a:t>Windows 10</a:t>
            </a:r>
          </a:p>
          <a:p>
            <a:pPr marL="342900" indent="-342900">
              <a:lnSpc>
                <a:spcPct val="100000"/>
              </a:lnSpc>
              <a:buFont typeface="Arial" panose="020B0604020202020204" pitchFamily="34" charset="0"/>
              <a:buChar char="•"/>
            </a:pPr>
            <a:r>
              <a:rPr lang="en-US" sz="1600" dirty="0"/>
              <a:t>Office 2013</a:t>
            </a:r>
          </a:p>
          <a:p>
            <a:pPr marL="342900" indent="-342900">
              <a:lnSpc>
                <a:spcPct val="100000"/>
              </a:lnSpc>
              <a:buFont typeface="Arial" panose="020B0604020202020204" pitchFamily="34" charset="0"/>
              <a:buChar char="•"/>
            </a:pPr>
            <a:r>
              <a:rPr lang="en-US" sz="1600" dirty="0"/>
              <a:t>Skype for Business</a:t>
            </a:r>
          </a:p>
          <a:p>
            <a:pPr marL="342900" indent="-342900">
              <a:lnSpc>
                <a:spcPct val="100000"/>
              </a:lnSpc>
              <a:buFont typeface="Arial" panose="020B0604020202020204" pitchFamily="34" charset="0"/>
              <a:buChar char="•"/>
            </a:pPr>
            <a:r>
              <a:rPr lang="en-US" sz="1600" dirty="0"/>
              <a:t>Internet Explorer</a:t>
            </a:r>
          </a:p>
          <a:p>
            <a:pPr marL="342900" indent="-342900">
              <a:lnSpc>
                <a:spcPct val="100000"/>
              </a:lnSpc>
              <a:buFont typeface="Arial" panose="020B0604020202020204" pitchFamily="34" charset="0"/>
              <a:buChar char="•"/>
            </a:pPr>
            <a:r>
              <a:rPr lang="en-US" sz="1600" dirty="0"/>
              <a:t>Cisco VPN</a:t>
            </a:r>
          </a:p>
          <a:p>
            <a:pPr marL="342900" indent="-342900">
              <a:lnSpc>
                <a:spcPct val="100000"/>
              </a:lnSpc>
              <a:buFont typeface="Arial" panose="020B0604020202020204" pitchFamily="34" charset="0"/>
              <a:buChar char="•"/>
            </a:pPr>
            <a:r>
              <a:rPr lang="en-US" sz="1600" dirty="0"/>
              <a:t>PDF Converter</a:t>
            </a:r>
          </a:p>
        </p:txBody>
      </p:sp>
    </p:spTree>
    <p:extLst>
      <p:ext uri="{BB962C8B-B14F-4D97-AF65-F5344CB8AC3E}">
        <p14:creationId xmlns:p14="http://schemas.microsoft.com/office/powerpoint/2010/main" val="180099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b="1" dirty="0"/>
              <a:t>Log-in &amp; Security: MobilePASS</a:t>
            </a:r>
          </a:p>
        </p:txBody>
      </p:sp>
      <p:sp>
        <p:nvSpPr>
          <p:cNvPr id="7" name="Content Placeholder 6"/>
          <p:cNvSpPr>
            <a:spLocks noGrp="1"/>
          </p:cNvSpPr>
          <p:nvPr>
            <p:ph type="body" sz="quarter" idx="35"/>
          </p:nvPr>
        </p:nvSpPr>
        <p:spPr>
          <a:xfrm>
            <a:off x="1619118" y="1556792"/>
            <a:ext cx="7663363" cy="2376277"/>
          </a:xfrm>
        </p:spPr>
        <p:txBody>
          <a:bodyPr>
            <a:normAutofit/>
          </a:bodyPr>
          <a:lstStyle/>
          <a:p>
            <a:pPr>
              <a:lnSpc>
                <a:spcPct val="100000"/>
              </a:lnSpc>
            </a:pPr>
            <a:r>
              <a:rPr lang="en-US" sz="1400" b="1" dirty="0"/>
              <a:t>To login to Capgemini resources remotely you need to use a password provided by the MobilePASS application</a:t>
            </a:r>
            <a:endParaRPr lang="en-US" sz="1400" dirty="0"/>
          </a:p>
          <a:p>
            <a:pPr lvl="1">
              <a:lnSpc>
                <a:spcPct val="100000"/>
              </a:lnSpc>
            </a:pPr>
            <a:r>
              <a:rPr lang="en-US" sz="1400" dirty="0"/>
              <a:t>The MobilePASS soft token is a software application that can reside on a PC or mobile device. It generates a password which can be used to connect (authenticate) to the Capgemini network from a remote location, such as your home, a client site.</a:t>
            </a:r>
          </a:p>
          <a:p>
            <a:pPr lvl="1">
              <a:lnSpc>
                <a:spcPct val="100000"/>
              </a:lnSpc>
            </a:pPr>
            <a:r>
              <a:rPr lang="en-US" sz="1400" dirty="0"/>
              <a:t>You can have up to 2 MobilePASS tokens active at a time. You can have for example one MobilePASS active on your laptop and another one on your mobile device.</a:t>
            </a:r>
          </a:p>
          <a:p>
            <a:pPr>
              <a:lnSpc>
                <a:spcPct val="100000"/>
              </a:lnSpc>
            </a:pPr>
            <a:endParaRPr lang="en-US" sz="1400" b="1" dirty="0"/>
          </a:p>
        </p:txBody>
      </p:sp>
      <p:sp>
        <p:nvSpPr>
          <p:cNvPr id="8" name="Text Placeholder 7">
            <a:extLst>
              <a:ext uri="{FF2B5EF4-FFF2-40B4-BE49-F238E27FC236}">
                <a16:creationId xmlns:a16="http://schemas.microsoft.com/office/drawing/2014/main" id="{57527A7F-93D0-403F-8592-1E407E7450B1}"/>
              </a:ext>
            </a:extLst>
          </p:cNvPr>
          <p:cNvSpPr>
            <a:spLocks noGrp="1"/>
          </p:cNvSpPr>
          <p:nvPr>
            <p:ph type="body" sz="quarter" idx="37"/>
          </p:nvPr>
        </p:nvSpPr>
        <p:spPr>
          <a:xfrm>
            <a:off x="1619117" y="4617131"/>
            <a:ext cx="7663363" cy="1368152"/>
          </a:xfrm>
        </p:spPr>
        <p:txBody>
          <a:bodyPr/>
          <a:lstStyle/>
          <a:p>
            <a:pPr>
              <a:lnSpc>
                <a:spcPct val="100000"/>
              </a:lnSpc>
            </a:pPr>
            <a:r>
              <a:rPr lang="en-US" sz="1400" b="1" dirty="0"/>
              <a:t>Activate and begin using the MobilePASS soft token</a:t>
            </a:r>
          </a:p>
          <a:p>
            <a:pPr lvl="2">
              <a:lnSpc>
                <a:spcPct val="100000"/>
              </a:lnSpc>
            </a:pPr>
            <a:r>
              <a:rPr lang="en-US" sz="1400" dirty="0"/>
              <a:t>MobilePASS site: </a:t>
            </a:r>
            <a:r>
              <a:rPr lang="en-US" sz="1400" u="sng" dirty="0">
                <a:hlinkClick r:id="rId3"/>
              </a:rPr>
              <a:t>http://selfportal.capgemini.com</a:t>
            </a:r>
            <a:r>
              <a:rPr lang="en-US" sz="1400" dirty="0"/>
              <a:t>  </a:t>
            </a:r>
          </a:p>
          <a:p>
            <a:pPr lvl="3">
              <a:lnSpc>
                <a:spcPct val="100000"/>
              </a:lnSpc>
            </a:pPr>
            <a:r>
              <a:rPr lang="en-US" sz="1400" dirty="0"/>
              <a:t>Select the Activate MobilePASS Token link</a:t>
            </a:r>
          </a:p>
          <a:p>
            <a:pPr lvl="3">
              <a:lnSpc>
                <a:spcPct val="100000"/>
              </a:lnSpc>
            </a:pPr>
            <a:r>
              <a:rPr lang="en-US" sz="1400" dirty="0"/>
              <a:t>Follow the instructions to activate your account</a:t>
            </a:r>
          </a:p>
          <a:p>
            <a:pPr marL="546100" lvl="3" indent="0">
              <a:lnSpc>
                <a:spcPct val="100000"/>
              </a:lnSpc>
              <a:buNone/>
            </a:pPr>
            <a:endParaRPr lang="en-US" sz="1400" dirty="0"/>
          </a:p>
          <a:p>
            <a:pPr marL="361950" lvl="1" indent="-171450">
              <a:lnSpc>
                <a:spcPct val="100000"/>
              </a:lnSpc>
            </a:pPr>
            <a:r>
              <a:rPr lang="en-US" sz="1400" dirty="0"/>
              <a:t>For additional setup assistance contact the Group IT Service Desk at 866-736-3399. </a:t>
            </a:r>
          </a:p>
          <a:p>
            <a:endParaRPr lang="en-US" dirty="0"/>
          </a:p>
        </p:txBody>
      </p:sp>
      <p:sp>
        <p:nvSpPr>
          <p:cNvPr id="9" name="Rectangle 8">
            <a:extLst>
              <a:ext uri="{FF2B5EF4-FFF2-40B4-BE49-F238E27FC236}">
                <a16:creationId xmlns:a16="http://schemas.microsoft.com/office/drawing/2014/main" id="{15CBC57E-98E6-41BB-AE55-0E7144B8925B}"/>
              </a:ext>
            </a:extLst>
          </p:cNvPr>
          <p:cNvSpPr/>
          <p:nvPr/>
        </p:nvSpPr>
        <p:spPr>
          <a:xfrm>
            <a:off x="-5070987" y="302359"/>
            <a:ext cx="4953000" cy="523220"/>
          </a:xfrm>
          <a:prstGeom prst="rect">
            <a:avLst/>
          </a:prstGeom>
        </p:spPr>
        <p:txBody>
          <a:bodyPr>
            <a:spAutoFit/>
          </a:bodyPr>
          <a:lstStyle/>
          <a:p>
            <a:pPr lvl="3">
              <a:lnSpc>
                <a:spcPct val="100000"/>
              </a:lnSpc>
            </a:pPr>
            <a:endParaRPr lang="en-US" sz="1400" dirty="0"/>
          </a:p>
          <a:p>
            <a:pPr>
              <a:lnSpc>
                <a:spcPct val="100000"/>
              </a:lnSpc>
              <a:buNone/>
            </a:pPr>
            <a:endParaRPr lang="en-US" sz="1400" dirty="0"/>
          </a:p>
        </p:txBody>
      </p:sp>
    </p:spTree>
    <p:extLst>
      <p:ext uri="{BB962C8B-B14F-4D97-AF65-F5344CB8AC3E}">
        <p14:creationId xmlns:p14="http://schemas.microsoft.com/office/powerpoint/2010/main" val="200165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Log-in &amp; Security: MobilePASS</a:t>
            </a:r>
          </a:p>
        </p:txBody>
      </p:sp>
      <p:sp>
        <p:nvSpPr>
          <p:cNvPr id="7" name="Content Placeholder 6"/>
          <p:cNvSpPr>
            <a:spLocks noGrp="1"/>
          </p:cNvSpPr>
          <p:nvPr>
            <p:ph idx="4294967295"/>
          </p:nvPr>
        </p:nvSpPr>
        <p:spPr>
          <a:xfrm>
            <a:off x="774700" y="1566863"/>
            <a:ext cx="8354880" cy="4465637"/>
          </a:xfrm>
        </p:spPr>
        <p:txBody>
          <a:bodyPr>
            <a:normAutofit lnSpcReduction="10000"/>
          </a:bodyPr>
          <a:lstStyle/>
          <a:p>
            <a:pPr lvl="0">
              <a:lnSpc>
                <a:spcPct val="100000"/>
              </a:lnSpc>
            </a:pPr>
            <a:r>
              <a:rPr lang="en-US" sz="1400" b="1" dirty="0"/>
              <a:t>Using the MobilePASS software token from a PC or mobile device</a:t>
            </a:r>
          </a:p>
          <a:p>
            <a:pPr lvl="1">
              <a:lnSpc>
                <a:spcPct val="100000"/>
              </a:lnSpc>
            </a:pPr>
            <a:r>
              <a:rPr lang="en-US" sz="1400" dirty="0"/>
              <a:t>To generate a password using MobilePASS perform the following steps</a:t>
            </a:r>
          </a:p>
          <a:p>
            <a:pPr marL="600075" lvl="2" indent="-228600">
              <a:lnSpc>
                <a:spcPct val="100000"/>
              </a:lnSpc>
              <a:buFont typeface="+mj-lt"/>
              <a:buAutoNum type="arabicPeriod"/>
            </a:pPr>
            <a:r>
              <a:rPr lang="en-US" sz="1400" dirty="0"/>
              <a:t>Launch the application</a:t>
            </a:r>
          </a:p>
          <a:p>
            <a:pPr marL="600075" lvl="2" indent="-228600">
              <a:lnSpc>
                <a:spcPct val="100000"/>
              </a:lnSpc>
              <a:buFont typeface="+mj-lt"/>
              <a:buAutoNum type="arabicPeriod"/>
            </a:pPr>
            <a:r>
              <a:rPr lang="en-US" sz="1400" dirty="0"/>
              <a:t>Enter your 4 digit PIN</a:t>
            </a:r>
          </a:p>
          <a:p>
            <a:pPr marL="600075" lvl="2" indent="-228600">
              <a:lnSpc>
                <a:spcPct val="100000"/>
              </a:lnSpc>
              <a:buFont typeface="+mj-lt"/>
              <a:buAutoNum type="arabicPeriod"/>
            </a:pPr>
            <a:r>
              <a:rPr lang="en-US" sz="1400" dirty="0"/>
              <a:t>A 6 digit numeric password will be displayed</a:t>
            </a:r>
          </a:p>
          <a:p>
            <a:pPr lvl="1">
              <a:lnSpc>
                <a:spcPct val="100000"/>
              </a:lnSpc>
            </a:pPr>
            <a:endParaRPr lang="en-US" sz="1400" dirty="0"/>
          </a:p>
          <a:p>
            <a:pPr lvl="1">
              <a:lnSpc>
                <a:spcPct val="100000"/>
              </a:lnSpc>
            </a:pPr>
            <a:endParaRPr lang="en-US" sz="1400" dirty="0"/>
          </a:p>
          <a:p>
            <a:pPr lvl="1">
              <a:lnSpc>
                <a:spcPct val="100000"/>
              </a:lnSpc>
              <a:buNone/>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r>
              <a:rPr lang="en-US" sz="1400" dirty="0"/>
              <a:t>Use the generated password to login to VPN or website from the Internet</a:t>
            </a:r>
          </a:p>
        </p:txBody>
      </p:sp>
      <p:pic>
        <p:nvPicPr>
          <p:cNvPr id="85811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92386" y="2586037"/>
            <a:ext cx="1651000" cy="2705100"/>
          </a:xfrm>
          <a:prstGeom prst="rect">
            <a:avLst/>
          </a:prstGeom>
          <a:noFill/>
          <a:ln w="9525">
            <a:noFill/>
            <a:miter lim="800000"/>
            <a:headEnd/>
            <a:tailEnd/>
          </a:ln>
        </p:spPr>
      </p:pic>
    </p:spTree>
    <p:extLst>
      <p:ext uri="{BB962C8B-B14F-4D97-AF65-F5344CB8AC3E}">
        <p14:creationId xmlns:p14="http://schemas.microsoft.com/office/powerpoint/2010/main" val="61906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66725" y="212725"/>
            <a:ext cx="9439275" cy="549275"/>
          </a:xfrm>
        </p:spPr>
        <p:txBody>
          <a:bodyPr/>
          <a:lstStyle/>
          <a:p>
            <a:r>
              <a:rPr lang="en-US" sz="2000" b="1" dirty="0"/>
              <a:t>Log-in &amp; Security: VPN</a:t>
            </a:r>
          </a:p>
        </p:txBody>
      </p:sp>
      <p:sp>
        <p:nvSpPr>
          <p:cNvPr id="7" name="Content Placeholder 6"/>
          <p:cNvSpPr>
            <a:spLocks noGrp="1"/>
          </p:cNvSpPr>
          <p:nvPr>
            <p:ph idx="4294967295"/>
          </p:nvPr>
        </p:nvSpPr>
        <p:spPr>
          <a:xfrm>
            <a:off x="436563" y="688203"/>
            <a:ext cx="8372475" cy="3573462"/>
          </a:xfrm>
        </p:spPr>
        <p:txBody>
          <a:bodyPr>
            <a:normAutofit/>
          </a:bodyPr>
          <a:lstStyle/>
          <a:p>
            <a:pPr>
              <a:lnSpc>
                <a:spcPct val="100000"/>
              </a:lnSpc>
            </a:pPr>
            <a:r>
              <a:rPr lang="en-US" sz="1400" b="1" dirty="0"/>
              <a:t>Run the Cisco AnyConnect Client</a:t>
            </a:r>
          </a:p>
          <a:p>
            <a:pPr lvl="1">
              <a:lnSpc>
                <a:spcPct val="100000"/>
              </a:lnSpc>
            </a:pPr>
            <a:r>
              <a:rPr lang="en-US" sz="1400" dirty="0"/>
              <a:t>Click </a:t>
            </a:r>
            <a:r>
              <a:rPr lang="en-US" sz="1400" b="1" dirty="0"/>
              <a:t>Connect</a:t>
            </a:r>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lvl="1">
              <a:lnSpc>
                <a:spcPct val="100000"/>
              </a:lnSpc>
            </a:pPr>
            <a:endParaRPr lang="en-US" sz="1400" dirty="0"/>
          </a:p>
          <a:p>
            <a:pPr marL="584200" lvl="2" indent="-228600">
              <a:lnSpc>
                <a:spcPct val="100000"/>
              </a:lnSpc>
              <a:buFont typeface="+mj-lt"/>
              <a:buAutoNum type="arabicPeriod"/>
            </a:pPr>
            <a:r>
              <a:rPr lang="en-US" sz="1400" dirty="0"/>
              <a:t>Enter your User ID</a:t>
            </a:r>
          </a:p>
          <a:p>
            <a:pPr marL="584200" lvl="2" indent="-228600">
              <a:lnSpc>
                <a:spcPct val="100000"/>
              </a:lnSpc>
              <a:buFont typeface="+mj-lt"/>
              <a:buAutoNum type="arabicPeriod"/>
            </a:pPr>
            <a:r>
              <a:rPr lang="en-US" sz="1400" dirty="0"/>
              <a:t>Enter the 6 digit password provided by MobilePASS</a:t>
            </a:r>
          </a:p>
          <a:p>
            <a:pPr marL="584200" lvl="2" indent="-228600">
              <a:lnSpc>
                <a:spcPct val="100000"/>
              </a:lnSpc>
              <a:buFont typeface="+mj-lt"/>
              <a:buAutoNum type="arabicPeriod"/>
            </a:pPr>
            <a:r>
              <a:rPr lang="en-US" sz="1400" dirty="0"/>
              <a:t>Click </a:t>
            </a:r>
            <a:r>
              <a:rPr lang="en-US" sz="1400" b="1" dirty="0"/>
              <a:t>OK</a:t>
            </a:r>
          </a:p>
        </p:txBody>
      </p:sp>
      <p:pic>
        <p:nvPicPr>
          <p:cNvPr id="12" name="Picture 12" descr="http://www.oucs.ox.ac.uk/network/vpn/windows/connected.gif"/>
          <p:cNvPicPr>
            <a:picLocks noChangeAspect="1" noChangeArrowheads="1"/>
          </p:cNvPicPr>
          <p:nvPr/>
        </p:nvPicPr>
        <p:blipFill>
          <a:blip r:embed="rId3" cstate="print"/>
          <a:srcRect/>
          <a:stretch>
            <a:fillRect/>
          </a:stretch>
        </p:blipFill>
        <p:spPr bwMode="auto">
          <a:xfrm>
            <a:off x="4311519" y="5802631"/>
            <a:ext cx="311282" cy="334963"/>
          </a:xfrm>
          <a:prstGeom prst="rect">
            <a:avLst/>
          </a:prstGeom>
          <a:noFill/>
          <a:ln w="9525">
            <a:noFill/>
            <a:miter lim="800000"/>
            <a:headEnd/>
            <a:tailEnd/>
          </a:ln>
        </p:spPr>
      </p:pic>
      <p:pic>
        <p:nvPicPr>
          <p:cNvPr id="4" name="Picture 3">
            <a:extLst>
              <a:ext uri="{FF2B5EF4-FFF2-40B4-BE49-F238E27FC236}">
                <a16:creationId xmlns:a16="http://schemas.microsoft.com/office/drawing/2014/main" id="{861A14A3-4833-485F-8A01-BAC41CDF9DD4}"/>
              </a:ext>
            </a:extLst>
          </p:cNvPr>
          <p:cNvPicPr>
            <a:picLocks noChangeAspect="1"/>
          </p:cNvPicPr>
          <p:nvPr/>
        </p:nvPicPr>
        <p:blipFill>
          <a:blip r:embed="rId4"/>
          <a:stretch>
            <a:fillRect/>
          </a:stretch>
        </p:blipFill>
        <p:spPr>
          <a:xfrm>
            <a:off x="2189162" y="1052670"/>
            <a:ext cx="4867275" cy="1933575"/>
          </a:xfrm>
          <a:prstGeom prst="rect">
            <a:avLst/>
          </a:prstGeom>
        </p:spPr>
      </p:pic>
      <p:pic>
        <p:nvPicPr>
          <p:cNvPr id="5" name="Picture 4">
            <a:extLst>
              <a:ext uri="{FF2B5EF4-FFF2-40B4-BE49-F238E27FC236}">
                <a16:creationId xmlns:a16="http://schemas.microsoft.com/office/drawing/2014/main" id="{F1CC449E-3C34-4AD0-AC63-D0A639A43C13}"/>
              </a:ext>
            </a:extLst>
          </p:cNvPr>
          <p:cNvPicPr>
            <a:picLocks noChangeAspect="1"/>
          </p:cNvPicPr>
          <p:nvPr/>
        </p:nvPicPr>
        <p:blipFill>
          <a:blip r:embed="rId5"/>
          <a:stretch>
            <a:fillRect/>
          </a:stretch>
        </p:blipFill>
        <p:spPr>
          <a:xfrm>
            <a:off x="2584449" y="4237080"/>
            <a:ext cx="4076700" cy="2575269"/>
          </a:xfrm>
          <a:prstGeom prst="rect">
            <a:avLst/>
          </a:prstGeom>
        </p:spPr>
      </p:pic>
    </p:spTree>
    <p:extLst>
      <p:ext uri="{BB962C8B-B14F-4D97-AF65-F5344CB8AC3E}">
        <p14:creationId xmlns:p14="http://schemas.microsoft.com/office/powerpoint/2010/main" val="85024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32"/>
          </p:nvPr>
        </p:nvSpPr>
        <p:spPr/>
        <p:txBody>
          <a:bodyPr>
            <a:normAutofit/>
          </a:bodyPr>
          <a:lstStyle/>
          <a:p>
            <a:pPr>
              <a:lnSpc>
                <a:spcPct val="100000"/>
              </a:lnSpc>
              <a:defRPr/>
            </a:pPr>
            <a:r>
              <a:rPr lang="en-IN" sz="1400" b="1" dirty="0"/>
              <a:t>Email Systems</a:t>
            </a:r>
          </a:p>
          <a:p>
            <a:pPr marL="0" indent="0">
              <a:lnSpc>
                <a:spcPct val="100000"/>
              </a:lnSpc>
              <a:buNone/>
              <a:defRPr/>
            </a:pPr>
            <a:endParaRPr lang="en-US" sz="1400" dirty="0"/>
          </a:p>
        </p:txBody>
      </p:sp>
      <p:sp>
        <p:nvSpPr>
          <p:cNvPr id="3" name="Title 2"/>
          <p:cNvSpPr>
            <a:spLocks noGrp="1"/>
          </p:cNvSpPr>
          <p:nvPr>
            <p:ph type="title"/>
          </p:nvPr>
        </p:nvSpPr>
        <p:spPr/>
        <p:txBody>
          <a:bodyPr/>
          <a:lstStyle/>
          <a:p>
            <a:r>
              <a:rPr lang="en-US" sz="2000" b="1" dirty="0"/>
              <a:t>Email</a:t>
            </a:r>
          </a:p>
        </p:txBody>
      </p:sp>
      <p:sp>
        <p:nvSpPr>
          <p:cNvPr id="13" name="Text Placeholder 12">
            <a:extLst>
              <a:ext uri="{FF2B5EF4-FFF2-40B4-BE49-F238E27FC236}">
                <a16:creationId xmlns:a16="http://schemas.microsoft.com/office/drawing/2014/main" id="{C5DB1652-43E4-4D48-B39C-76FF23C8DDB2}"/>
              </a:ext>
            </a:extLst>
          </p:cNvPr>
          <p:cNvSpPr>
            <a:spLocks noGrp="1"/>
          </p:cNvSpPr>
          <p:nvPr>
            <p:ph type="body" sz="quarter" idx="41"/>
          </p:nvPr>
        </p:nvSpPr>
        <p:spPr>
          <a:xfrm>
            <a:off x="2394249" y="2326855"/>
            <a:ext cx="2558751" cy="1994493"/>
          </a:xfrm>
        </p:spPr>
        <p:txBody>
          <a:bodyPr/>
          <a:lstStyle/>
          <a:p>
            <a:pPr marL="285750" indent="-285750">
              <a:lnSpc>
                <a:spcPct val="100000"/>
              </a:lnSpc>
              <a:buFont typeface="Arial" panose="020B0604020202020204" pitchFamily="34" charset="0"/>
              <a:buChar char="•"/>
              <a:defRPr/>
            </a:pPr>
            <a:r>
              <a:rPr lang="en-IN" sz="1400" dirty="0"/>
              <a:t>All FS New Hires use Exchange Online which can be accessed via the Outlook Web App</a:t>
            </a:r>
          </a:p>
          <a:p>
            <a:endParaRPr lang="en-US" sz="1200" dirty="0"/>
          </a:p>
        </p:txBody>
      </p:sp>
      <p:sp>
        <p:nvSpPr>
          <p:cNvPr id="15" name="Text Placeholder 14">
            <a:extLst>
              <a:ext uri="{FF2B5EF4-FFF2-40B4-BE49-F238E27FC236}">
                <a16:creationId xmlns:a16="http://schemas.microsoft.com/office/drawing/2014/main" id="{761648BB-1ACE-41E9-ABD0-F26777F356C6}"/>
              </a:ext>
            </a:extLst>
          </p:cNvPr>
          <p:cNvSpPr>
            <a:spLocks noGrp="1"/>
          </p:cNvSpPr>
          <p:nvPr>
            <p:ph type="body" sz="quarter" idx="43"/>
          </p:nvPr>
        </p:nvSpPr>
        <p:spPr>
          <a:xfrm>
            <a:off x="5601090" y="2314265"/>
            <a:ext cx="2867589" cy="1994493"/>
          </a:xfrm>
        </p:spPr>
        <p:txBody>
          <a:bodyPr/>
          <a:lstStyle/>
          <a:p>
            <a:pPr>
              <a:lnSpc>
                <a:spcPct val="100000"/>
              </a:lnSpc>
              <a:defRPr/>
            </a:pPr>
            <a:r>
              <a:rPr lang="en-IN" sz="1400" b="1" dirty="0"/>
              <a:t>Webmail</a:t>
            </a:r>
          </a:p>
          <a:p>
            <a:pPr>
              <a:lnSpc>
                <a:spcPct val="100000"/>
              </a:lnSpc>
              <a:defRPr/>
            </a:pPr>
            <a:r>
              <a:rPr lang="en-IN" sz="1400" dirty="0"/>
              <a:t>Exchange Online </a:t>
            </a:r>
            <a:r>
              <a:rPr lang="en-IN" sz="1400" dirty="0">
                <a:hlinkClick r:id="rId3"/>
              </a:rPr>
              <a:t>https://outlook.office365.com</a:t>
            </a:r>
            <a:endParaRPr lang="en-IN" sz="1400" dirty="0"/>
          </a:p>
          <a:p>
            <a:pPr lvl="2">
              <a:lnSpc>
                <a:spcPct val="100000"/>
              </a:lnSpc>
            </a:pPr>
            <a:r>
              <a:rPr lang="en-US" sz="1400" dirty="0"/>
              <a:t>Enter the following:</a:t>
            </a:r>
          </a:p>
          <a:p>
            <a:pPr lvl="3">
              <a:lnSpc>
                <a:spcPct val="100000"/>
              </a:lnSpc>
            </a:pPr>
            <a:r>
              <a:rPr lang="en-US" sz="1400" dirty="0"/>
              <a:t>Username: Email address (Firstname.Lastname@capgemini.com)</a:t>
            </a:r>
          </a:p>
          <a:p>
            <a:pPr lvl="3">
              <a:lnSpc>
                <a:spcPct val="100000"/>
              </a:lnSpc>
            </a:pPr>
            <a:r>
              <a:rPr lang="en-US" sz="1350" dirty="0"/>
              <a:t>Password: Corporate password</a:t>
            </a:r>
          </a:p>
          <a:p>
            <a:endParaRPr lang="en-US" dirty="0"/>
          </a:p>
        </p:txBody>
      </p:sp>
      <p:sp>
        <p:nvSpPr>
          <p:cNvPr id="16" name="Rectangle 15">
            <a:extLst>
              <a:ext uri="{FF2B5EF4-FFF2-40B4-BE49-F238E27FC236}">
                <a16:creationId xmlns:a16="http://schemas.microsoft.com/office/drawing/2014/main" id="{4AC437BC-6FE1-4588-94AE-D6DDBA4A28FF}"/>
              </a:ext>
            </a:extLst>
          </p:cNvPr>
          <p:cNvSpPr/>
          <p:nvPr/>
        </p:nvSpPr>
        <p:spPr>
          <a:xfrm>
            <a:off x="-4660907" y="584891"/>
            <a:ext cx="4953000" cy="523220"/>
          </a:xfrm>
          <a:prstGeom prst="rect">
            <a:avLst/>
          </a:prstGeom>
        </p:spPr>
        <p:txBody>
          <a:bodyPr>
            <a:spAutoFit/>
          </a:bodyPr>
          <a:lstStyle/>
          <a:p>
            <a:pPr marL="285750" indent="-285750">
              <a:lnSpc>
                <a:spcPct val="100000"/>
              </a:lnSpc>
              <a:defRPr/>
            </a:pPr>
            <a:endParaRPr lang="en-IN" sz="1400" dirty="0"/>
          </a:p>
          <a:p>
            <a:pPr marL="285750" indent="-285750">
              <a:lnSpc>
                <a:spcPct val="100000"/>
              </a:lnSpc>
              <a:defRPr/>
            </a:pPr>
            <a:endParaRPr lang="en-IN" sz="1400" dirty="0"/>
          </a:p>
        </p:txBody>
      </p:sp>
    </p:spTree>
    <p:extLst>
      <p:ext uri="{BB962C8B-B14F-4D97-AF65-F5344CB8AC3E}">
        <p14:creationId xmlns:p14="http://schemas.microsoft.com/office/powerpoint/2010/main" val="620396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1_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5.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6.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7.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0420D413AF8F46BB687A4FB738CC2E" ma:contentTypeVersion="8" ma:contentTypeDescription="Create a new document." ma:contentTypeScope="" ma:versionID="bb5aeede59a763e60024350430301034">
  <xsd:schema xmlns:xsd="http://www.w3.org/2001/XMLSchema" xmlns:xs="http://www.w3.org/2001/XMLSchema" xmlns:p="http://schemas.microsoft.com/office/2006/metadata/properties" xmlns:ns3="9f152baa-ba04-4d0e-b829-68dfc7ed2b60" targetNamespace="http://schemas.microsoft.com/office/2006/metadata/properties" ma:root="true" ma:fieldsID="478cb1e118a9c0e70f26ab550e1a34c5" ns3:_="">
    <xsd:import namespace="9f152baa-ba04-4d0e-b829-68dfc7ed2b6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152baa-ba04-4d0e-b829-68dfc7ed2b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C32C2A-F464-4BC4-9DEE-3ED2BF436134}">
  <ds:schemaRefs>
    <ds:schemaRef ds:uri="http://schemas.microsoft.com/sharepoint/v3/contenttype/forms"/>
  </ds:schemaRefs>
</ds:datastoreItem>
</file>

<file path=customXml/itemProps2.xml><?xml version="1.0" encoding="utf-8"?>
<ds:datastoreItem xmlns:ds="http://schemas.openxmlformats.org/officeDocument/2006/customXml" ds:itemID="{E3B34F17-6CE9-4D02-B86E-ED80E70B91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152baa-ba04-4d0e-b829-68dfc7ed2b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8285E9-F20D-41A0-BF74-9C240CD2CFD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24403</TotalTime>
  <Words>4369</Words>
  <Application>Microsoft Office PowerPoint</Application>
  <PresentationFormat>A4 Paper (210x297 mm)</PresentationFormat>
  <Paragraphs>551</Paragraphs>
  <Slides>44</Slides>
  <Notes>28</Notes>
  <HiddenSlides>0</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44</vt:i4>
      </vt:variant>
    </vt:vector>
  </HeadingPairs>
  <TitlesOfParts>
    <vt:vector size="56" baseType="lpstr">
      <vt:lpstr>Arial</vt:lpstr>
      <vt:lpstr>Courier New</vt:lpstr>
      <vt:lpstr>Symbol</vt:lpstr>
      <vt:lpstr>Verdana</vt:lpstr>
      <vt:lpstr>Wingdings</vt:lpstr>
      <vt:lpstr>Capgemini_Template</vt:lpstr>
      <vt:lpstr>Content Layouts</vt:lpstr>
      <vt:lpstr>Content and Image Layouts</vt:lpstr>
      <vt:lpstr>1_Capgemini_Template</vt:lpstr>
      <vt:lpstr>1_Content and Image Layouts</vt:lpstr>
      <vt:lpstr>Capgemini Master</vt:lpstr>
      <vt:lpstr>think-cell Slide</vt:lpstr>
      <vt:lpstr>New Hire On-boarding, Day 1 Systems &amp; Tools Capgemini America Inc., Financial Services Strategic Business Unit</vt:lpstr>
      <vt:lpstr> FS SBU IT Policies</vt:lpstr>
      <vt:lpstr>Log-in &amp; Security: Password Requirements</vt:lpstr>
      <vt:lpstr>Laptop: Hardware</vt:lpstr>
      <vt:lpstr>Laptop: Software</vt:lpstr>
      <vt:lpstr>Log-in &amp; Security: MobilePASS</vt:lpstr>
      <vt:lpstr>Log-in &amp; Security: MobilePASS</vt:lpstr>
      <vt:lpstr>Log-in &amp; Security: VPN</vt:lpstr>
      <vt:lpstr>Email</vt:lpstr>
      <vt:lpstr>Email: Mobile Devices</vt:lpstr>
      <vt:lpstr>Mobile Corporate Plan</vt:lpstr>
      <vt:lpstr> File Transfer Service (FTS)</vt:lpstr>
      <vt:lpstr>Email: Signature</vt:lpstr>
      <vt:lpstr> Service Desk</vt:lpstr>
      <vt:lpstr>Ordering Business Cards</vt:lpstr>
      <vt:lpstr>Facilities: Hoteling Process</vt:lpstr>
      <vt:lpstr>FS SBU Tools can be found on iConnect</vt:lpstr>
      <vt:lpstr> iConnect</vt:lpstr>
      <vt:lpstr>Talent</vt:lpstr>
      <vt:lpstr>Knowledge Management (KM)</vt:lpstr>
      <vt:lpstr>Travel: Introduction</vt:lpstr>
      <vt:lpstr>Travel: How to Book</vt:lpstr>
      <vt:lpstr>Travel: Policy (US / Canada)</vt:lpstr>
      <vt:lpstr>Travel: Rental Car</vt:lpstr>
      <vt:lpstr>Travel: Policy (US / Canada) (cont.)</vt:lpstr>
      <vt:lpstr>PowerPoint Presentation</vt:lpstr>
      <vt:lpstr>American Express Corporate Card</vt:lpstr>
      <vt:lpstr>Expense Tool</vt:lpstr>
      <vt:lpstr>Expense Tool(cont)</vt:lpstr>
      <vt:lpstr>Expense Tool(cont)</vt:lpstr>
      <vt:lpstr>Expense Tool(cont)</vt:lpstr>
      <vt:lpstr>Expense Tool(cont)</vt:lpstr>
      <vt:lpstr>Our Concur expense tool is used for reimbursement – more info on the expense tool is provided in email 1 of 3 from your onboarding class</vt:lpstr>
      <vt:lpstr>Expense Tool(cont)</vt:lpstr>
      <vt:lpstr>Time Entry Process &amp; Expectations</vt:lpstr>
      <vt:lpstr>Timesheet Entry on Clarity</vt:lpstr>
      <vt:lpstr>Timesheet Entry on Clarity (cont)</vt:lpstr>
      <vt:lpstr>Timesheet Entry on Clarity (cont)</vt:lpstr>
      <vt:lpstr>Timesheet Entry on Clarity (cont)</vt:lpstr>
      <vt:lpstr>Timesheet Entry on Clarity (cont)</vt:lpstr>
      <vt:lpstr>Timesheet Entry (cont)</vt:lpstr>
      <vt:lpstr>When Submitting Time Please Consider the Following….</vt:lpstr>
      <vt:lpstr>PowerPoint Presentation</vt:lpstr>
      <vt:lpstr>PowerPoint Presentation</vt:lpstr>
    </vt:vector>
  </TitlesOfParts>
  <Company>Capgemini GCC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Hire On-boarding: Day 1 Your Career Story in Capgemini Capgemini America Inc., Financial Services Strategic Business Unit</dc:title>
  <dc:creator>sbandyop</dc:creator>
  <cp:lastModifiedBy>Bhukke, Eswar Lohith</cp:lastModifiedBy>
  <cp:revision>189</cp:revision>
  <dcterms:created xsi:type="dcterms:W3CDTF">2017-07-09T05:34:10Z</dcterms:created>
  <dcterms:modified xsi:type="dcterms:W3CDTF">2019-11-26T16:12:39Z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0x010100530420D413AF8F46BB687A4FB738CC2E</vt:lpwstr>
  </property>
</Properties>
</file>